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57" r:id="rId3"/>
    <p:sldId id="411" r:id="rId4"/>
    <p:sldId id="427" r:id="rId5"/>
    <p:sldId id="448" r:id="rId6"/>
    <p:sldId id="432" r:id="rId7"/>
    <p:sldId id="421" r:id="rId8"/>
    <p:sldId id="420" r:id="rId9"/>
    <p:sldId id="434" r:id="rId10"/>
    <p:sldId id="449" r:id="rId11"/>
    <p:sldId id="450" r:id="rId12"/>
    <p:sldId id="451" r:id="rId13"/>
    <p:sldId id="463" r:id="rId14"/>
    <p:sldId id="461" r:id="rId15"/>
    <p:sldId id="460" r:id="rId16"/>
    <p:sldId id="462" r:id="rId17"/>
    <p:sldId id="452" r:id="rId18"/>
    <p:sldId id="454" r:id="rId19"/>
    <p:sldId id="453" r:id="rId20"/>
    <p:sldId id="457" r:id="rId21"/>
    <p:sldId id="458" r:id="rId22"/>
    <p:sldId id="459" r:id="rId23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3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9A828-F95E-4E01-AC95-7963A8426F64}" type="datetimeFigureOut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4291B-DE1E-47F0-9BB4-B52394A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42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3903F-7651-49A0-91F8-5D22889CF9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22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D9DBA-D773-B020-C3EB-5F366C9B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689CA-C14F-ED81-7382-9E416CA44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3899A7-46A3-E6A8-3277-5329C9930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D14D4A-50DD-87C6-DD64-9B0C2782BC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2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351A9-96B0-BC4C-A55B-EF07DC4A6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4CC1E44-3B81-4DD8-81ED-9DB3567125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2CF6F6-AB3E-0D17-4268-8B416A9BD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2E1AFB-A516-78AF-53AE-E28C2EC8B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4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75DEC-80F1-095F-3C58-FB1EA1045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3C4C1D-0E50-8E17-50E1-13E8D3356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E464F6-997A-6C7F-A9E9-4DB6B6D8F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18610-983C-FEB2-64B6-B6E9C61D1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9814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6CA12-445A-7712-170E-4B637F56D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D4BB91-6239-27F2-3955-B5D8600551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B43B59-AD10-228C-AFED-32BF52F51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BD68F7-1091-EFF1-8FD1-E04540C16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190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281CD-98EA-0270-4B32-210B3F03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2FF278-5045-EB89-F985-AD47A03158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919F4C-739E-BF7F-4FED-C5D3CCB0FE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1C168D-FAA9-CF34-1C4B-B974A841AF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6195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9DD5D-5878-8BCE-9C30-6520D1D91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352F43-E840-02A2-C7A6-8D8B74812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070D08-FFCE-7CFB-7424-971A31F0BC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D7DFA8-734D-C111-F413-4C5A166D41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06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82D92-06BE-7D19-BDD4-281FD6FFC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A3F400-AF1F-1856-4F55-6ABE097057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79E3B7-DF42-90AF-84C7-AE8CC3FC7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09438-A36E-1446-54C4-372789529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724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18E33-4EB3-1198-4FCF-C721B3788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2670778-12DC-B871-CA78-193D12204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18C406-886D-16C9-A6C8-CE30FEF99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EEDEE-092B-41DB-FD76-B0B3166EEA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9636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71319-6561-399D-EE38-F4552DB91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37D8D4-0642-69F4-38F8-AE1EED7FE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4B62B9-5FB5-BBB0-3ECE-7D7F3E6D7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CE790D-FEDB-3496-595B-852AA06961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0386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3C0E5-719F-5A67-138C-01860D24B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F5A703-30EC-5226-CC3E-7FD4351007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002C90-862D-887B-D3DB-E4A73B0659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C45417-CB48-160C-1139-13BBCC6CA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64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3903F-7651-49A0-91F8-5D22889CF9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81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27565-82EF-B26B-3CC1-B4EAB6FFA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4AE68F-4489-E8B3-2135-C94B6D51E7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7C3DDA-4FD8-358F-E35C-86F4792B8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77AFA0-19E6-1F66-4EC1-0B07A5C77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8300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BB04D-D752-031C-0D69-FFBE32B0E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1E6474-BFA5-F734-DB0F-FE9144B88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C2EC25-0079-4236-BA7D-CE1EC3F9D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90C72E-836C-926C-9CC7-2E3B80CF89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517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6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97A51-82BF-7467-E90E-66F884696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7712941-72B6-7764-FD63-75A5A4811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64DED8-C222-18A9-86FB-7E2F74352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0335B1-54A4-6989-42DD-3E15122B9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41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68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87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178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029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CACAE-4549-13D0-1A26-9F561A292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A2144C-51C4-D99C-69C8-1EACA4AD3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54AF06-1B1C-959A-715A-AEBAC65EA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9620C5-9DAE-07D1-7810-5A671ACAC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59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153-F8AD-6349-A654-58E1E3B52B43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89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B4EC0-4E4C-ED40-B2F5-D8ED7A468F09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2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B33-3FBA-F74F-B767-C150DBDCD79C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24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2623-AA5F-1B48-B02C-C14B5DDF0CEF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525B5D-C6DB-AAE3-52F9-89591FE1C15B}"/>
              </a:ext>
            </a:extLst>
          </p:cNvPr>
          <p:cNvSpPr/>
          <p:nvPr userDrawn="1"/>
        </p:nvSpPr>
        <p:spPr>
          <a:xfrm>
            <a:off x="0" y="6492875"/>
            <a:ext cx="9146177" cy="365125"/>
          </a:xfrm>
          <a:prstGeom prst="rect">
            <a:avLst/>
          </a:prstGeom>
          <a:solidFill>
            <a:srgbClr val="A7B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71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ED1AF0-58B5-9893-7BAE-5ABC98E1DA11}"/>
              </a:ext>
            </a:extLst>
          </p:cNvPr>
          <p:cNvSpPr/>
          <p:nvPr userDrawn="1"/>
        </p:nvSpPr>
        <p:spPr>
          <a:xfrm>
            <a:off x="0" y="6492875"/>
            <a:ext cx="9146177" cy="365125"/>
          </a:xfrm>
          <a:prstGeom prst="rect">
            <a:avLst/>
          </a:prstGeom>
          <a:solidFill>
            <a:srgbClr val="A7B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9E9E0A-C54F-C488-8FD1-DC32AF2A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859E9B-C0F0-22F8-CCBF-BB7C7FD4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BCFD6-4EC9-964B-9439-DA5B7FA3A6CC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9F5D32-EF56-19C3-06AE-A8C7185F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70C88-5FA0-B1F2-4380-A1611162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6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8F845-3C51-F444-BEA5-C22B1F1A0355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A184B1C-E8E3-4E41-AE4E-406FF842F490}" type="slidenum">
              <a:rPr lang="ko-KR" altLang="en-US" smtClean="0"/>
              <a:pPr/>
              <a:t>‹#›</a:t>
            </a:fld>
            <a:r>
              <a:rPr lang="en-US" altLang="ko-KR"/>
              <a:t>/16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24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A3C5-A38D-9546-A865-D896CE69D808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pPr/>
              <a:t>‹#›</a:t>
            </a:fld>
            <a:r>
              <a:rPr lang="en-US" altLang="ko-KR"/>
              <a:t>/16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44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ECA4-04A7-6D40-95C7-E2F11ECCFFDB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90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367F-A89D-1A43-8804-267634C78949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082-B5AA-524E-8EEB-A2A47A98398A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091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65BFC-C514-8E48-8CCB-E2541CA9EC5C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9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3F501-63EC-034C-A3DF-DF45C1B0CBEC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32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77DFB-B322-BF4C-BB1C-42DC44228CAA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10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2FF08-0E80-4F4A-AC5C-403B3E1830A6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06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C2D3-8A3E-8240-BE82-17ADEE32D9F1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59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1599-0DCB-3948-AF32-55BC0014FE0B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4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F1CD0-5C13-7D47-AAA3-77C1AABA619B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B88C-3D15-584E-BFC3-788A97464DC2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1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B152-14E2-C043-910D-73A6F3D88BD6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31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0ED18-DAD6-5043-9D6F-17786CBCAE6D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3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A532-B6F9-794C-B006-B0735605C709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3FF1-941F-2F4E-8387-526A92031D87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0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3DFF-4F39-EF44-B974-C9B7A7A9639C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875F1-9F06-7247-8597-A4449A6C89A6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0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2E7DF-7986-E64A-AAFF-A073D93553F0}" type="datetime1">
              <a:rPr lang="ko-KR" altLang="en-US" smtClean="0"/>
              <a:t>2024-12-11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92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27.pn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gaussian37.github.io/dl-concept-vi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실외, 자연, 해안이(가) 표시된 사진&#10;&#10;자동 생성된 설명">
            <a:extLst>
              <a:ext uri="{FF2B5EF4-FFF2-40B4-BE49-F238E27FC236}">
                <a16:creationId xmlns:a16="http://schemas.microsoft.com/office/drawing/2014/main" id="{F96C9EE6-4F26-9902-00BE-EC2FBEF57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"/>
          <a:stretch/>
        </p:blipFill>
        <p:spPr>
          <a:xfrm>
            <a:off x="0" y="0"/>
            <a:ext cx="9144000" cy="46344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BB99F-6897-4DBB-8F8D-2AB94F2A381C}"/>
              </a:ext>
            </a:extLst>
          </p:cNvPr>
          <p:cNvSpPr/>
          <p:nvPr/>
        </p:nvSpPr>
        <p:spPr>
          <a:xfrm>
            <a:off x="-2168" y="-8921"/>
            <a:ext cx="9144000" cy="46344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523C1-316E-4BF2-B894-9287E1794519}"/>
              </a:ext>
            </a:extLst>
          </p:cNvPr>
          <p:cNvSpPr txBox="1"/>
          <p:nvPr/>
        </p:nvSpPr>
        <p:spPr>
          <a:xfrm>
            <a:off x="635093" y="1491303"/>
            <a:ext cx="786946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0" i="0" dirty="0">
                <a:solidFill>
                  <a:schemeClr val="bg1"/>
                </a:solidFill>
                <a:effectLst/>
                <a:latin typeface="Roboto" panose="020F0502020204030204" pitchFamily="2" charset="0"/>
              </a:rPr>
              <a:t>H&amp;E </a:t>
            </a:r>
            <a:r>
              <a:rPr lang="ko-KR" altLang="en-US" sz="2800" b="0" i="0" dirty="0">
                <a:solidFill>
                  <a:schemeClr val="bg1"/>
                </a:solidFill>
                <a:effectLst/>
                <a:latin typeface="Roboto" panose="020F0502020204030204" pitchFamily="2" charset="0"/>
              </a:rPr>
              <a:t>염색된 조직 이미지로부터 유전자 발현 예측</a:t>
            </a:r>
            <a:endParaRPr lang="en-US" altLang="ko-KR" sz="2000" b="1" dirty="0">
              <a:solidFill>
                <a:schemeClr val="bg1"/>
              </a:solidFill>
              <a:latin typeface="Times New Roman"/>
              <a:ea typeface="나눔스퀘어OTF ExtraBold"/>
              <a:cs typeface="Times New Roman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9EC3BC6-DE14-A96B-DD9A-46D3B6821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50" y="81415"/>
            <a:ext cx="1067963" cy="260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A129D-9C15-E9E3-AC5D-F4B801375E35}"/>
              </a:ext>
            </a:extLst>
          </p:cNvPr>
          <p:cNvSpPr txBox="1"/>
          <p:nvPr/>
        </p:nvSpPr>
        <p:spPr>
          <a:xfrm>
            <a:off x="2168" y="68353"/>
            <a:ext cx="8546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SkyGuard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FAF6F5-BA3A-7299-9D61-30CD5F3330D5}"/>
              </a:ext>
            </a:extLst>
          </p:cNvPr>
          <p:cNvSpPr/>
          <p:nvPr/>
        </p:nvSpPr>
        <p:spPr>
          <a:xfrm>
            <a:off x="359532" y="4889118"/>
            <a:ext cx="8424936" cy="16619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34010" marR="116840" algn="r">
              <a:spcBef>
                <a:spcPts val="1165"/>
              </a:spcBef>
            </a:pPr>
            <a:r>
              <a:rPr lang="ko-KR" altLang="en-US" sz="2000" dirty="0">
                <a:latin typeface="Times New Roman"/>
                <a:ea typeface="Times New Roman" panose="02020603050405020304" pitchFamily="18" charset="0"/>
                <a:cs typeface="Times New Roman"/>
              </a:rPr>
              <a:t>조건우</a:t>
            </a:r>
            <a:r>
              <a:rPr lang="en-US" altLang="ko-KR" sz="2000" dirty="0">
                <a:latin typeface="Times New Roman"/>
                <a:ea typeface="Times New Roman" panose="02020603050405020304" pitchFamily="18" charset="0"/>
                <a:cs typeface="Times New Roman"/>
              </a:rPr>
              <a:t>, </a:t>
            </a:r>
            <a:r>
              <a:rPr lang="ko-KR" altLang="en-US" sz="2000" dirty="0" err="1">
                <a:latin typeface="Times New Roman"/>
                <a:ea typeface="Times New Roman" panose="02020603050405020304" pitchFamily="18" charset="0"/>
                <a:cs typeface="Times New Roman"/>
              </a:rPr>
              <a:t>문지환</a:t>
            </a:r>
            <a:r>
              <a:rPr lang="en-US" altLang="ko-KR" sz="2000" dirty="0">
                <a:latin typeface="Times New Roman"/>
                <a:ea typeface="Times New Roman" panose="02020603050405020304" pitchFamily="18" charset="0"/>
                <a:cs typeface="Times New Roman"/>
              </a:rPr>
              <a:t>, </a:t>
            </a:r>
            <a:r>
              <a:rPr lang="ko-KR" altLang="en-US" sz="2000" dirty="0" err="1">
                <a:latin typeface="Times New Roman"/>
                <a:ea typeface="Times New Roman" panose="02020603050405020304" pitchFamily="18" charset="0"/>
                <a:cs typeface="Times New Roman"/>
              </a:rPr>
              <a:t>백찬형</a:t>
            </a:r>
            <a:r>
              <a:rPr lang="ko-KR" altLang="en-US" sz="2000" dirty="0">
                <a:latin typeface="Times New Roman"/>
                <a:ea typeface="Times New Roman" panose="02020603050405020304" pitchFamily="18" charset="0"/>
                <a:cs typeface="Times New Roman"/>
              </a:rPr>
              <a:t> </a:t>
            </a:r>
            <a:endParaRPr lang="en-US" altLang="ko-KR" sz="2000" dirty="0">
              <a:latin typeface="Times New Roman"/>
              <a:ea typeface="Times New Roman" panose="02020603050405020304" pitchFamily="18" charset="0"/>
              <a:cs typeface="Times New Roman"/>
            </a:endParaRPr>
          </a:p>
          <a:p>
            <a:pPr marL="334010" marR="116840" algn="r">
              <a:spcBef>
                <a:spcPts val="1165"/>
              </a:spcBef>
            </a:pPr>
            <a:r>
              <a:rPr lang="en-US" altLang="ko-KR" dirty="0">
                <a:latin typeface="Times New Roman"/>
                <a:ea typeface="Times New Roman" panose="02020603050405020304" pitchFamily="18" charset="0"/>
                <a:cs typeface="Times New Roman"/>
              </a:rPr>
              <a:t>Department of Artificial Intelligence Engineering,</a:t>
            </a:r>
          </a:p>
          <a:p>
            <a:pPr marL="63500" marR="127635" algn="r">
              <a:spcAft>
                <a:spcPts val="0"/>
              </a:spcAft>
            </a:pPr>
            <a:r>
              <a:rPr lang="en-US" altLang="ko-KR" dirty="0">
                <a:latin typeface="Times New Roman"/>
                <a:ea typeface="Times New Roman" panose="02020603050405020304" pitchFamily="18" charset="0"/>
                <a:cs typeface="Times New Roman"/>
              </a:rPr>
              <a:t>Chosun University, Korea</a:t>
            </a:r>
          </a:p>
          <a:p>
            <a:pPr marL="63500" marR="127635" algn="r">
              <a:spcAft>
                <a:spcPts val="0"/>
              </a:spcAft>
            </a:pPr>
            <a:endParaRPr lang="en-US" altLang="ko-K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" marR="127635" algn="r">
              <a:spcAft>
                <a:spcPts val="0"/>
              </a:spcAft>
            </a:pPr>
            <a:r>
              <a:rPr lang="en-US" altLang="ko-KR" dirty="0">
                <a:latin typeface="Times New Roman"/>
                <a:ea typeface="Times New Roman" panose="02020603050405020304" pitchFamily="18" charset="0"/>
                <a:cs typeface="Times New Roman"/>
              </a:rPr>
              <a:t>2024.12.10</a:t>
            </a:r>
            <a:endParaRPr lang="ko-KR" altLang="ko-KR" dirty="0">
              <a:latin typeface="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6C0416-B335-BD75-DA16-B78154C1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28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76945-86B9-3587-B6C6-70A6B7BF2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4FAF7F2-4062-909A-66C0-FE0892A6DAA7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3D12CB-73EC-D998-841F-554606CC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BDFF239-2069-3DFA-614F-C84DA7761DB6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F67864F-258C-3734-73DE-AF24B3DB6FEC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3B9234-A8E3-9643-D083-2D5021A9CB22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C36BA12-2E5A-2CA3-4E36-69EA231D3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BC1F62-BE1C-F1A5-CAC1-85C24A9FCDAC}"/>
              </a:ext>
            </a:extLst>
          </p:cNvPr>
          <p:cNvSpPr txBox="1"/>
          <p:nvPr/>
        </p:nvSpPr>
        <p:spPr>
          <a:xfrm>
            <a:off x="476250" y="175492"/>
            <a:ext cx="503714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모델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특징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추출기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 선정 과정</a:t>
            </a: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01A48C-8A68-4F87-7D94-E4CB68D244E7}"/>
              </a:ext>
            </a:extLst>
          </p:cNvPr>
          <p:cNvSpPr txBox="1"/>
          <p:nvPr/>
        </p:nvSpPr>
        <p:spPr>
          <a:xfrm>
            <a:off x="279075" y="5928506"/>
            <a:ext cx="8671197" cy="361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다양한 논문에서 사용한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resnet50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를 이용해 특징 </a:t>
            </a:r>
            <a:r>
              <a:rPr lang="ko-KR" altLang="en-US" sz="1600" b="1" dirty="0" err="1">
                <a:latin typeface="Times New Roman"/>
                <a:ea typeface="맑은 고딕"/>
                <a:cs typeface="Times New Roman"/>
              </a:rPr>
              <a:t>추출후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 linear regressor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를 통해 측정된 </a:t>
            </a: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mse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 loss</a:t>
            </a:r>
          </a:p>
        </p:txBody>
      </p:sp>
      <p:pic>
        <p:nvPicPr>
          <p:cNvPr id="25" name="그림 24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1C9722FB-0AA6-DFA3-DE77-94058D623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51" y="2258433"/>
            <a:ext cx="8334647" cy="342374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E34AAE04-8C1D-0553-25D9-D3A85619D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9" y="914900"/>
            <a:ext cx="8914515" cy="1219370"/>
          </a:xfrm>
          <a:prstGeom prst="rect">
            <a:avLst/>
          </a:prstGeom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175EDF8-F985-193C-54D1-A916B0A1B421}"/>
              </a:ext>
            </a:extLst>
          </p:cNvPr>
          <p:cNvCxnSpPr>
            <a:cxnSpLocks/>
          </p:cNvCxnSpPr>
          <p:nvPr/>
        </p:nvCxnSpPr>
        <p:spPr>
          <a:xfrm>
            <a:off x="292813" y="5824180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86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92962-1E5C-E937-4550-30B89A0899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0CA7107-6362-61B3-73A4-486C4145E82A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DD21D6-37CB-DD05-C3C4-904BDFB0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A90B5E4-1F77-9D41-DDDA-CF330E3D49E1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09A58E54-21E0-560A-400E-E11E8B761369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0828470-7B57-C791-25BC-EF0EC868C552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AAB1C20-83F6-3D41-FA33-485FFEBA2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38306C3-4A06-35F3-4DAE-3491AA784663}"/>
              </a:ext>
            </a:extLst>
          </p:cNvPr>
          <p:cNvSpPr txBox="1"/>
          <p:nvPr/>
        </p:nvSpPr>
        <p:spPr>
          <a:xfrm>
            <a:off x="476250" y="175492"/>
            <a:ext cx="503714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모델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특징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추출기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 선정 과정</a:t>
            </a: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pic>
        <p:nvPicPr>
          <p:cNvPr id="3" name="그림 2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D7CF4F85-6BDB-9A4E-7EFF-705E345A6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7" y="1186347"/>
            <a:ext cx="9144000" cy="21624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47F6E1-3732-B265-9468-E070440CA613}"/>
              </a:ext>
            </a:extLst>
          </p:cNvPr>
          <p:cNvSpPr txBox="1"/>
          <p:nvPr/>
        </p:nvSpPr>
        <p:spPr>
          <a:xfrm>
            <a:off x="180703" y="5796383"/>
            <a:ext cx="8671197" cy="6574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cnn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기반 모델 라이브러리인 </a:t>
            </a: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torchvision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의 모델들 실험 결과 </a:t>
            </a: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googlenet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, efficientnetb1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이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resnet50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보다 낮은 </a:t>
            </a: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mse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 loss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를 달성 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=&gt; </a:t>
            </a:r>
            <a:r>
              <a:rPr lang="en-US" altLang="ko-KR" sz="1600" b="1" dirty="0" err="1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cnn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기반 </a:t>
            </a:r>
            <a:r>
              <a:rPr lang="ko-KR" altLang="en-US" sz="1600" b="1" dirty="0" err="1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아키텍쳐의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 모델은 </a:t>
            </a:r>
            <a:r>
              <a:rPr lang="en-US" altLang="ko-KR" sz="1600" b="1" dirty="0" err="1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googlenet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, efficientnetb1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선정</a:t>
            </a:r>
            <a:endParaRPr lang="en-US" altLang="ko-KR" sz="1600" b="1" dirty="0">
              <a:solidFill>
                <a:schemeClr val="accent1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7866FD-EBDE-B4AA-763E-F5F3438D55F6}"/>
              </a:ext>
            </a:extLst>
          </p:cNvPr>
          <p:cNvCxnSpPr>
            <a:cxnSpLocks/>
          </p:cNvCxnSpPr>
          <p:nvPr/>
        </p:nvCxnSpPr>
        <p:spPr>
          <a:xfrm>
            <a:off x="292813" y="5671653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2" name="그림 1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7D5B84C7-1AAF-970B-19D8-069464555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3" y="3588164"/>
            <a:ext cx="9052560" cy="184416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CB64414-DF77-CB4F-2EE0-A3795811AD6F}"/>
              </a:ext>
            </a:extLst>
          </p:cNvPr>
          <p:cNvCxnSpPr>
            <a:cxnSpLocks/>
          </p:cNvCxnSpPr>
          <p:nvPr/>
        </p:nvCxnSpPr>
        <p:spPr>
          <a:xfrm>
            <a:off x="180703" y="3429000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02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31BAB-26A7-E6B9-C097-347A3FA30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6DD36AF-4A2E-9214-3E73-FD4C29F8A103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A12FC2-4372-49D9-165B-F55DE1F54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B79FCC5-083B-1489-F70E-9821CF79CB64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1447592-FA64-E66D-B540-092295B1C429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4756EDA-6393-0154-370B-0134623E7892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7F1EE98-32BD-4834-871E-09D074A81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143906-1339-685B-CF23-DDA7BC7C54F9}"/>
              </a:ext>
            </a:extLst>
          </p:cNvPr>
          <p:cNvSpPr txBox="1"/>
          <p:nvPr/>
        </p:nvSpPr>
        <p:spPr>
          <a:xfrm>
            <a:off x="476250" y="175492"/>
            <a:ext cx="578314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 err="1">
                <a:latin typeface="Times New Roman"/>
                <a:ea typeface="맑은 고딕"/>
                <a:cs typeface="Times New Roman"/>
              </a:rPr>
              <a:t>전처리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구성</a:t>
            </a: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E4DB91-923D-B63E-AB9E-6D005D7CC0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03" y="1093510"/>
            <a:ext cx="5035138" cy="5099900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06D95FFD-8584-1509-0334-3D268ECAA7FF}"/>
              </a:ext>
            </a:extLst>
          </p:cNvPr>
          <p:cNvSpPr/>
          <p:nvPr/>
        </p:nvSpPr>
        <p:spPr>
          <a:xfrm rot="16200000">
            <a:off x="5313441" y="1822778"/>
            <a:ext cx="495432" cy="35292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A654E3-96F5-D994-6E9C-D74E53D13011}"/>
              </a:ext>
            </a:extLst>
          </p:cNvPr>
          <p:cNvSpPr txBox="1"/>
          <p:nvPr/>
        </p:nvSpPr>
        <p:spPr>
          <a:xfrm>
            <a:off x="5997329" y="1250017"/>
            <a:ext cx="296596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Times New Roman"/>
                <a:ea typeface="맑은 고딕"/>
                <a:cs typeface="Times New Roman"/>
              </a:rPr>
              <a:t>고차원의 유전체 </a:t>
            </a:r>
            <a:r>
              <a:rPr lang="en-US" altLang="ko-KR" b="1" dirty="0">
                <a:latin typeface="Times New Roman"/>
                <a:ea typeface="맑은 고딕"/>
                <a:cs typeface="Times New Roman"/>
              </a:rPr>
              <a:t>feature</a:t>
            </a:r>
            <a:r>
              <a:rPr lang="ko-KR" altLang="en-US" b="1" dirty="0">
                <a:latin typeface="Times New Roman"/>
                <a:ea typeface="맑은 고딕"/>
                <a:cs typeface="Times New Roman"/>
              </a:rPr>
              <a:t>를 </a:t>
            </a:r>
            <a:endParaRPr lang="en-US" altLang="ko-KR" b="1" dirty="0">
              <a:latin typeface="Times New Roman"/>
              <a:ea typeface="맑은 고딕"/>
              <a:cs typeface="Times New Roman"/>
            </a:endParaRPr>
          </a:p>
          <a:p>
            <a:r>
              <a:rPr lang="en-US" altLang="ko-KR" b="1" dirty="0">
                <a:latin typeface="Times New Roman"/>
                <a:ea typeface="맑은 고딕"/>
                <a:cs typeface="Times New Roman"/>
              </a:rPr>
              <a:t>t-SNE</a:t>
            </a:r>
            <a:r>
              <a:rPr lang="ko-KR" altLang="en-US" b="1" dirty="0">
                <a:latin typeface="Times New Roman"/>
                <a:ea typeface="맑은 고딕"/>
                <a:cs typeface="Times New Roman"/>
              </a:rPr>
              <a:t>를 통해 차원축소를 진행해 보았을 때 이상치도 보임 </a:t>
            </a:r>
            <a:r>
              <a:rPr lang="ko-KR" altLang="en-US" sz="1800" b="1" dirty="0">
                <a:latin typeface="Times New Roman"/>
                <a:ea typeface="맑은 고딕"/>
                <a:cs typeface="Times New Roman"/>
              </a:rPr>
              <a:t> </a:t>
            </a:r>
            <a:endParaRPr lang="en-US" altLang="ko-KR" sz="1800" b="1" dirty="0">
              <a:latin typeface="Times New Roman"/>
              <a:ea typeface="맑은 고딕"/>
              <a:cs typeface="Times New Roman"/>
            </a:endParaRPr>
          </a:p>
          <a:p>
            <a:endParaRPr lang="en-US" altLang="ko-KR" b="1" dirty="0">
              <a:latin typeface="Times New Roman"/>
              <a:ea typeface="맑은 고딕"/>
              <a:cs typeface="Times New Roman"/>
            </a:endParaRPr>
          </a:p>
          <a:p>
            <a:r>
              <a:rPr lang="ko-KR" altLang="en-US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큰 이상치들은 일반화 성능에 있어 큰 노이즈를 줌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EDF3F586-ECB9-996B-94F5-CED8455BFF43}"/>
              </a:ext>
            </a:extLst>
          </p:cNvPr>
          <p:cNvSpPr/>
          <p:nvPr/>
        </p:nvSpPr>
        <p:spPr>
          <a:xfrm>
            <a:off x="7152397" y="3559064"/>
            <a:ext cx="495432" cy="35292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F639BF-F506-C448-782B-57E8F010F0F7}"/>
              </a:ext>
            </a:extLst>
          </p:cNvPr>
          <p:cNvSpPr txBox="1"/>
          <p:nvPr/>
        </p:nvSpPr>
        <p:spPr>
          <a:xfrm>
            <a:off x="6259398" y="4330667"/>
            <a:ext cx="2965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Outlier scaler</a:t>
            </a:r>
            <a:r>
              <a:rPr lang="ko-KR" altLang="en-US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의 도입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5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C40BE-6630-F709-C156-9B3F44253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24BE99-E580-8A98-E2F2-9A94BC4B5112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585823-3712-656B-7FFB-0FE638D4C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AC8BFB7-4619-DFCF-A461-598E8A805498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DF41036-E8EE-8FA5-5F8F-43A8B8357D2A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6817ED-9172-53DF-3459-2DFAEEFD38D5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B00696E-C35F-122B-C452-7F5333E6A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04050C-E507-ECC8-3740-ACCE2AE96B41}"/>
              </a:ext>
            </a:extLst>
          </p:cNvPr>
          <p:cNvSpPr txBox="1"/>
          <p:nvPr/>
        </p:nvSpPr>
        <p:spPr>
          <a:xfrm>
            <a:off x="476250" y="175492"/>
            <a:ext cx="578314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 err="1">
                <a:latin typeface="Times New Roman"/>
                <a:ea typeface="맑은 고딕"/>
                <a:cs typeface="Times New Roman"/>
              </a:rPr>
              <a:t>전처리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구성</a:t>
            </a: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pic>
        <p:nvPicPr>
          <p:cNvPr id="6" name="그림 5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E9384D9-BE5E-BFFE-189A-3D4206C74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76" y="698713"/>
            <a:ext cx="8111568" cy="35244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30740C-5176-B631-C6A6-B3F73222B033}"/>
              </a:ext>
            </a:extLst>
          </p:cNvPr>
          <p:cNvSpPr txBox="1"/>
          <p:nvPr/>
        </p:nvSpPr>
        <p:spPr>
          <a:xfrm>
            <a:off x="344276" y="4618765"/>
            <a:ext cx="8157978" cy="361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유전체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3469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의 유전체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feature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에서 </a:t>
            </a:r>
            <a:r>
              <a:rPr lang="ko-KR" altLang="en-US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특정 </a:t>
            </a:r>
            <a:r>
              <a:rPr lang="en-US" altLang="ko-KR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feature </a:t>
            </a:r>
            <a:r>
              <a:rPr lang="ko-KR" altLang="en-US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들의 </a:t>
            </a:r>
            <a:r>
              <a:rPr lang="ko-KR" altLang="en-US" sz="1600" b="1" dirty="0" err="1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발현량의</a:t>
            </a:r>
            <a:r>
              <a:rPr lang="ko-KR" altLang="en-US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 값 범위가 매우 </a:t>
            </a:r>
            <a:r>
              <a:rPr lang="ko-KR" altLang="en-US" sz="1600" b="1" dirty="0" err="1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큰것을</a:t>
            </a:r>
            <a:r>
              <a:rPr lang="ko-KR" altLang="en-US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 확인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   </a:t>
            </a:r>
            <a:endParaRPr lang="en-US" altLang="ko-KR" sz="1600" b="1" dirty="0">
              <a:solidFill>
                <a:schemeClr val="accent1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61C03D3-083D-EC31-436E-A59EB22EFAB3}"/>
              </a:ext>
            </a:extLst>
          </p:cNvPr>
          <p:cNvSpPr/>
          <p:nvPr/>
        </p:nvSpPr>
        <p:spPr>
          <a:xfrm>
            <a:off x="4152344" y="4187775"/>
            <a:ext cx="495432" cy="35292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9150AAF-C0B7-8911-34BC-FE21CBB4D8E1}"/>
              </a:ext>
            </a:extLst>
          </p:cNvPr>
          <p:cNvSpPr/>
          <p:nvPr/>
        </p:nvSpPr>
        <p:spPr>
          <a:xfrm>
            <a:off x="4175549" y="5022778"/>
            <a:ext cx="495432" cy="35292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8DA0D4-3F20-0C06-A6ED-73ADDF1616BF}"/>
              </a:ext>
            </a:extLst>
          </p:cNvPr>
          <p:cNvSpPr txBox="1"/>
          <p:nvPr/>
        </p:nvSpPr>
        <p:spPr>
          <a:xfrm>
            <a:off x="568787" y="5566584"/>
            <a:ext cx="8157978" cy="7850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정규화 </a:t>
            </a:r>
            <a:r>
              <a:rPr lang="en-US" altLang="ko-KR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or </a:t>
            </a:r>
            <a:r>
              <a:rPr lang="ko-KR" altLang="en-US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표준화를 통해 값의 </a:t>
            </a:r>
            <a:r>
              <a:rPr lang="en-US" altLang="ko-KR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scale</a:t>
            </a:r>
            <a:r>
              <a:rPr lang="ko-KR" altLang="en-US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을 일정하게 변환해주자 </a:t>
            </a:r>
            <a:r>
              <a:rPr lang="en-US" altLang="ko-KR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(log transform, z-score, norm)</a:t>
            </a:r>
            <a:r>
              <a:rPr lang="ko-KR" altLang="en-US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 </a:t>
            </a:r>
            <a:endParaRPr lang="en-US" altLang="ko-KR" sz="1600" b="1" dirty="0">
              <a:solidFill>
                <a:srgbClr val="0070C0"/>
              </a:solidFill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=&gt;  </a:t>
            </a:r>
            <a:r>
              <a:rPr lang="ko-KR" altLang="en-US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최종 선택 </a:t>
            </a:r>
            <a:r>
              <a:rPr lang="en-US" altLang="ko-KR" sz="1600" b="1" dirty="0">
                <a:solidFill>
                  <a:srgbClr val="0070C0"/>
                </a:solidFill>
                <a:latin typeface="Times New Roman"/>
                <a:ea typeface="맑은 고딕"/>
                <a:cs typeface="Times New Roman"/>
              </a:rPr>
              <a:t>min max norm</a:t>
            </a:r>
          </a:p>
        </p:txBody>
      </p:sp>
    </p:spTree>
    <p:extLst>
      <p:ext uri="{BB962C8B-B14F-4D97-AF65-F5344CB8AC3E}">
        <p14:creationId xmlns:p14="http://schemas.microsoft.com/office/powerpoint/2010/main" val="829293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80A6E-0F1C-D189-8F22-F60223E00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2705047C-B887-B6E0-B861-5C3FAD22C2A4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50C338-286F-3641-867C-144F2496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AB10CD9-C8A9-6D5C-ACD2-AB2FADDF59BA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AAB98AE-BB4F-1640-B995-87C9B11BC636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1041D8-7A33-A9A7-5830-EF57CB8C31DF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E1B4174-24E3-AACB-3F8D-7FC65AF7E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24E4D8-ADD0-B7AE-77A8-A793AEC376D3}"/>
              </a:ext>
            </a:extLst>
          </p:cNvPr>
          <p:cNvSpPr txBox="1"/>
          <p:nvPr/>
        </p:nvSpPr>
        <p:spPr>
          <a:xfrm>
            <a:off x="476250" y="175492"/>
            <a:ext cx="578314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 err="1">
                <a:latin typeface="Times New Roman"/>
                <a:ea typeface="맑은 고딕"/>
                <a:cs typeface="Times New Roman"/>
              </a:rPr>
              <a:t>전처리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구성</a:t>
            </a: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pic>
        <p:nvPicPr>
          <p:cNvPr id="23" name="그림 2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100B3AE-2C3F-764E-F0C7-ED0CBED86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68" y="715652"/>
            <a:ext cx="5410987" cy="2204756"/>
          </a:xfrm>
          <a:prstGeom prst="rect">
            <a:avLst/>
          </a:prstGeom>
        </p:spPr>
      </p:pic>
      <p:pic>
        <p:nvPicPr>
          <p:cNvPr id="25" name="그림 24" descr="스크린샷, 텍스트, 다채로움, 직사각형이(가) 표시된 사진&#10;&#10;자동 생성된 설명">
            <a:extLst>
              <a:ext uri="{FF2B5EF4-FFF2-40B4-BE49-F238E27FC236}">
                <a16:creationId xmlns:a16="http://schemas.microsoft.com/office/drawing/2014/main" id="{7BF50A65-4FD3-F4D0-01FF-E22DA48DD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" y="2988297"/>
            <a:ext cx="5588501" cy="3558467"/>
          </a:xfrm>
          <a:prstGeom prst="rect">
            <a:avLst/>
          </a:prstGeom>
        </p:spPr>
      </p:pic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385D646D-5EC2-C086-6145-425AE7776F9F}"/>
              </a:ext>
            </a:extLst>
          </p:cNvPr>
          <p:cNvSpPr/>
          <p:nvPr/>
        </p:nvSpPr>
        <p:spPr>
          <a:xfrm rot="16200000">
            <a:off x="5955917" y="3252538"/>
            <a:ext cx="495432" cy="35292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09C98C-6D5F-BD18-E85F-81FFA467FEB6}"/>
              </a:ext>
            </a:extLst>
          </p:cNvPr>
          <p:cNvSpPr txBox="1"/>
          <p:nvPr/>
        </p:nvSpPr>
        <p:spPr>
          <a:xfrm>
            <a:off x="6631173" y="1512907"/>
            <a:ext cx="2332124" cy="28150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5593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개의 이미지 데이터 모두에서 높은 </a:t>
            </a:r>
            <a:r>
              <a:rPr lang="ko-KR" altLang="en-US" sz="1600" b="1" dirty="0" err="1">
                <a:latin typeface="Times New Roman"/>
                <a:ea typeface="맑은 고딕"/>
                <a:cs typeface="Times New Roman"/>
              </a:rPr>
              <a:t>발현량을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 </a:t>
            </a:r>
            <a:endParaRPr lang="en-US" altLang="ko-KR" sz="1600" b="1" dirty="0"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보이는 특정 유전체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feature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의 존재를 확인</a:t>
            </a:r>
            <a:endParaRPr lang="en-US" altLang="ko-KR" sz="1600" b="1" dirty="0"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높은 </a:t>
            </a:r>
            <a:r>
              <a:rPr lang="ko-KR" altLang="en-US" sz="1600" b="1" dirty="0" err="1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발현량을</a:t>
            </a:r>
            <a:r>
              <a:rPr lang="ko-KR" altLang="en-US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 가지는 </a:t>
            </a:r>
            <a:r>
              <a:rPr lang="en-US" altLang="ko-KR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feature</a:t>
            </a:r>
            <a:r>
              <a:rPr lang="ko-KR" altLang="en-US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를 일반화 시키면 단순 </a:t>
            </a:r>
            <a:r>
              <a:rPr lang="en-US" altLang="ko-KR" sz="1600" b="1" dirty="0" err="1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mse</a:t>
            </a:r>
            <a:r>
              <a:rPr lang="en-US" altLang="ko-KR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 loss</a:t>
            </a:r>
            <a:r>
              <a:rPr lang="ko-KR" altLang="en-US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는 </a:t>
            </a:r>
            <a:r>
              <a:rPr lang="ko-KR" altLang="en-US" sz="1600" b="1" dirty="0" err="1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커질것</a:t>
            </a:r>
            <a:r>
              <a:rPr lang="en-US" altLang="ko-KR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?</a:t>
            </a:r>
            <a:r>
              <a:rPr lang="ko-KR" altLang="en-US" sz="1600" b="1" dirty="0">
                <a:solidFill>
                  <a:srgbClr val="FF0000"/>
                </a:solidFill>
                <a:latin typeface="Times New Roman"/>
                <a:ea typeface="맑은 고딕"/>
                <a:cs typeface="Times New Roman"/>
              </a:rPr>
              <a:t> </a:t>
            </a:r>
            <a:endParaRPr lang="en-US" altLang="ko-KR" sz="1600" b="1" dirty="0">
              <a:solidFill>
                <a:srgbClr val="FF0000"/>
              </a:solidFill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endParaRPr lang="en-US" altLang="ko-KR" sz="1600" b="1" dirty="0">
              <a:solidFill>
                <a:schemeClr val="accent1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F4E56D0C-61C1-26BF-A4AE-9FAFDCBA3042}"/>
              </a:ext>
            </a:extLst>
          </p:cNvPr>
          <p:cNvSpPr/>
          <p:nvPr/>
        </p:nvSpPr>
        <p:spPr>
          <a:xfrm>
            <a:off x="7395697" y="4201124"/>
            <a:ext cx="495432" cy="35292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606E43-085D-0E48-CCA4-54515321FD23}"/>
              </a:ext>
            </a:extLst>
          </p:cNvPr>
          <p:cNvSpPr txBox="1"/>
          <p:nvPr/>
        </p:nvSpPr>
        <p:spPr>
          <a:xfrm>
            <a:off x="6629828" y="5057130"/>
            <a:ext cx="2332124" cy="6568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규제를 가한 새로운 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loss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함수를 선택해보자</a:t>
            </a:r>
            <a:endParaRPr lang="en-US" altLang="ko-KR" sz="1600" b="1" dirty="0">
              <a:solidFill>
                <a:schemeClr val="accent1"/>
              </a:solidFill>
              <a:latin typeface="Times New Roman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741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0F306-9156-B348-FE03-BE7DDF983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0EC4512-AE1C-6170-B4D0-E65DB010674E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E95042-11C5-09F1-CA1D-4B457FBD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079E71F-1DDA-359C-556E-140C96B9CC80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141812-0CE4-03A5-1B5A-0938EE4BC937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0A32DDE-66E8-1B5A-F7FC-86CDAABBCE49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9E00B8B-3A7C-8700-BCAC-C70A253BF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3A4F54-8ED0-44CE-BBB6-3FA8364E6CB3}"/>
              </a:ext>
            </a:extLst>
          </p:cNvPr>
          <p:cNvSpPr txBox="1"/>
          <p:nvPr/>
        </p:nvSpPr>
        <p:spPr>
          <a:xfrm>
            <a:off x="476250" y="175492"/>
            <a:ext cx="676353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 err="1">
                <a:latin typeface="Times New Roman"/>
                <a:ea typeface="맑은 고딕"/>
                <a:cs typeface="Times New Roman"/>
              </a:rPr>
              <a:t>전처리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구성</a:t>
            </a: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F1D768-7CEE-F9CB-F0EE-704FCC649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349" y="3703290"/>
            <a:ext cx="3501136" cy="11335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0D91AF-82A3-E809-F696-5B6B19A1B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77" y="778676"/>
            <a:ext cx="7158240" cy="1384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AD9ED37-E4A3-1FF0-D4D4-9711DA20C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217" y="2213763"/>
            <a:ext cx="5475400" cy="105241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D65E662-25DC-93A1-4AF3-66C160CB0F58}"/>
              </a:ext>
            </a:extLst>
          </p:cNvPr>
          <p:cNvCxnSpPr>
            <a:cxnSpLocks/>
          </p:cNvCxnSpPr>
          <p:nvPr/>
        </p:nvCxnSpPr>
        <p:spPr>
          <a:xfrm>
            <a:off x="109377" y="2150228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D4E5879D-B798-23A9-C542-FE0AC081CAAB}"/>
              </a:ext>
            </a:extLst>
          </p:cNvPr>
          <p:cNvSpPr/>
          <p:nvPr/>
        </p:nvSpPr>
        <p:spPr>
          <a:xfrm>
            <a:off x="4140847" y="3266177"/>
            <a:ext cx="495432" cy="35292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DA9520A-A619-3248-1354-B67CF74B7719}"/>
              </a:ext>
            </a:extLst>
          </p:cNvPr>
          <p:cNvCxnSpPr>
            <a:cxnSpLocks/>
          </p:cNvCxnSpPr>
          <p:nvPr/>
        </p:nvCxnSpPr>
        <p:spPr>
          <a:xfrm>
            <a:off x="292813" y="4942134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2847AB3-AEA9-7C7B-AB80-F6C7CA6653BA}"/>
              </a:ext>
            </a:extLst>
          </p:cNvPr>
          <p:cNvSpPr txBox="1"/>
          <p:nvPr/>
        </p:nvSpPr>
        <p:spPr>
          <a:xfrm>
            <a:off x="237036" y="5421836"/>
            <a:ext cx="8671197" cy="7857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가설과 달리 규제를 가한 다양한 손실함수보다 단순 </a:t>
            </a:r>
            <a:r>
              <a:rPr lang="en-US" altLang="ko-KR" sz="1600" b="1" dirty="0" err="1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mse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가 더 좋은 일반화 성능을 보임 </a:t>
            </a:r>
            <a:endParaRPr lang="en-US" altLang="ko-KR" sz="1600" b="1" dirty="0">
              <a:solidFill>
                <a:schemeClr val="accent1"/>
              </a:solidFill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=&gt;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최종적으로 </a:t>
            </a:r>
            <a:r>
              <a:rPr lang="en-US" altLang="ko-KR" sz="1600" b="1" dirty="0" err="1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mse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 loss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기본 손실 함수로 결정</a:t>
            </a:r>
            <a:endParaRPr lang="en-US" altLang="ko-KR" sz="1600" b="1" dirty="0">
              <a:solidFill>
                <a:schemeClr val="accent1"/>
              </a:solidFill>
              <a:latin typeface="Times New Roman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6975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8A941-EEA4-0990-EF8A-043991413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BD36308-1260-D799-C5D3-FAEB440F85E0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6E1E9C-46D1-C4F5-F287-C8A8D96D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FE7248-6E41-D8FA-D4BF-83DED7589EDF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2BC4F57-DF70-2BA1-CE42-768AF018F9CC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31BF43-547F-172B-06E8-44CB26B52DE7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387A5FB-4192-9441-756B-A37B30AF1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762DC22-7FA0-E9EF-CDAD-0B1296CF2CEE}"/>
              </a:ext>
            </a:extLst>
          </p:cNvPr>
          <p:cNvSpPr txBox="1"/>
          <p:nvPr/>
        </p:nvSpPr>
        <p:spPr>
          <a:xfrm>
            <a:off x="476249" y="175492"/>
            <a:ext cx="698977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최종 모델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선정 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(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모델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>
              <a:defRPr/>
            </a:pP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B739E92-592B-F4CA-5C28-AFBBE54813BF}"/>
              </a:ext>
            </a:extLst>
          </p:cNvPr>
          <p:cNvCxnSpPr>
            <a:cxnSpLocks/>
          </p:cNvCxnSpPr>
          <p:nvPr/>
        </p:nvCxnSpPr>
        <p:spPr>
          <a:xfrm>
            <a:off x="237036" y="4513467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그림 7" descr="패브릭이(가) 표시된 사진&#10;&#10;자동 생성된 설명">
            <a:extLst>
              <a:ext uri="{FF2B5EF4-FFF2-40B4-BE49-F238E27FC236}">
                <a16:creationId xmlns:a16="http://schemas.microsoft.com/office/drawing/2014/main" id="{089B06EB-912D-447D-9A42-05FB086D33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37" y="1080855"/>
            <a:ext cx="1453266" cy="1143205"/>
          </a:xfrm>
          <a:prstGeom prst="rect">
            <a:avLst/>
          </a:prstGeom>
        </p:spPr>
      </p:pic>
      <p:pic>
        <p:nvPicPr>
          <p:cNvPr id="12" name="그림 11" descr="패브릭, 의류, 패턴이(가) 표시된 사진&#10;&#10;자동 생성된 설명">
            <a:extLst>
              <a:ext uri="{FF2B5EF4-FFF2-40B4-BE49-F238E27FC236}">
                <a16:creationId xmlns:a16="http://schemas.microsoft.com/office/drawing/2014/main" id="{8EC9500F-256B-61E8-1894-38AE8C780A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408" y="1080855"/>
            <a:ext cx="1453266" cy="1143205"/>
          </a:xfrm>
          <a:prstGeom prst="rect">
            <a:avLst/>
          </a:prstGeom>
        </p:spPr>
      </p:pic>
      <p:pic>
        <p:nvPicPr>
          <p:cNvPr id="14" name="그림 13" descr="암초이(가) 표시된 사진&#10;&#10;자동 생성된 설명">
            <a:extLst>
              <a:ext uri="{FF2B5EF4-FFF2-40B4-BE49-F238E27FC236}">
                <a16:creationId xmlns:a16="http://schemas.microsoft.com/office/drawing/2014/main" id="{D202F44B-D52A-3A26-D502-377F2ACA5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145" y="1080855"/>
            <a:ext cx="1492030" cy="1127599"/>
          </a:xfrm>
          <a:prstGeom prst="rect">
            <a:avLst/>
          </a:prstGeom>
        </p:spPr>
      </p:pic>
      <p:pic>
        <p:nvPicPr>
          <p:cNvPr id="15" name="그림 14" descr="패브릭, 몰드이(가) 표시된 사진&#10;&#10;자동 생성된 설명">
            <a:extLst>
              <a:ext uri="{FF2B5EF4-FFF2-40B4-BE49-F238E27FC236}">
                <a16:creationId xmlns:a16="http://schemas.microsoft.com/office/drawing/2014/main" id="{2F39ED52-070D-4CCE-643E-D66CEC1B54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91" y="1075867"/>
            <a:ext cx="1453266" cy="1143205"/>
          </a:xfrm>
          <a:prstGeom prst="rect">
            <a:avLst/>
          </a:prstGeom>
        </p:spPr>
      </p:pic>
      <p:pic>
        <p:nvPicPr>
          <p:cNvPr id="16" name="그림 15" descr="의류, 패브릭, 예술이(가) 표시된 사진&#10;&#10;자동 생성된 설명">
            <a:extLst>
              <a:ext uri="{FF2B5EF4-FFF2-40B4-BE49-F238E27FC236}">
                <a16:creationId xmlns:a16="http://schemas.microsoft.com/office/drawing/2014/main" id="{1E0705D6-4F54-C9B9-1CA4-53A7C9588C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74" y="1075965"/>
            <a:ext cx="1440460" cy="1133131"/>
          </a:xfrm>
          <a:prstGeom prst="rect">
            <a:avLst/>
          </a:prstGeom>
        </p:spPr>
      </p:pic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EFB092AA-94AB-2DE9-6BF8-F10D27B98F70}"/>
              </a:ext>
            </a:extLst>
          </p:cNvPr>
          <p:cNvSpPr/>
          <p:nvPr/>
        </p:nvSpPr>
        <p:spPr>
          <a:xfrm>
            <a:off x="3795692" y="2375711"/>
            <a:ext cx="495432" cy="352924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EE227D5-F621-A78E-5FE6-8F9378F6244E}"/>
              </a:ext>
            </a:extLst>
          </p:cNvPr>
          <p:cNvGrpSpPr/>
          <p:nvPr/>
        </p:nvGrpSpPr>
        <p:grpSpPr>
          <a:xfrm>
            <a:off x="400837" y="2960612"/>
            <a:ext cx="4284285" cy="1149736"/>
            <a:chOff x="400837" y="2960612"/>
            <a:chExt cx="5289023" cy="114973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903CCEE-3F4C-53F4-3929-19478A2FA8FE}"/>
                </a:ext>
              </a:extLst>
            </p:cNvPr>
            <p:cNvGrpSpPr/>
            <p:nvPr/>
          </p:nvGrpSpPr>
          <p:grpSpPr>
            <a:xfrm>
              <a:off x="400837" y="2960612"/>
              <a:ext cx="4663002" cy="1149736"/>
              <a:chOff x="1615793" y="2966193"/>
              <a:chExt cx="4663002" cy="1149736"/>
            </a:xfrm>
          </p:grpSpPr>
          <p:pic>
            <p:nvPicPr>
              <p:cNvPr id="21" name="그림 20" descr="암초이(가) 표시된 사진&#10;&#10;자동 생성된 설명">
                <a:extLst>
                  <a:ext uri="{FF2B5EF4-FFF2-40B4-BE49-F238E27FC236}">
                    <a16:creationId xmlns:a16="http://schemas.microsoft.com/office/drawing/2014/main" id="{331A3F1E-98EB-2D4F-9C6C-DB8B4F68A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6765" y="2966193"/>
                <a:ext cx="1492030" cy="1127599"/>
              </a:xfrm>
              <a:prstGeom prst="rect">
                <a:avLst/>
              </a:prstGeom>
            </p:spPr>
          </p:pic>
          <p:pic>
            <p:nvPicPr>
              <p:cNvPr id="22" name="그림 21" descr="의류, 패브릭, 예술이(가) 표시된 사진&#10;&#10;자동 생성된 설명">
                <a:extLst>
                  <a:ext uri="{FF2B5EF4-FFF2-40B4-BE49-F238E27FC236}">
                    <a16:creationId xmlns:a16="http://schemas.microsoft.com/office/drawing/2014/main" id="{3B373960-3398-7213-8B15-1CFCF9C062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7682" y="2969686"/>
                <a:ext cx="1440460" cy="1133131"/>
              </a:xfrm>
              <a:prstGeom prst="rect">
                <a:avLst/>
              </a:prstGeom>
            </p:spPr>
          </p:pic>
          <p:pic>
            <p:nvPicPr>
              <p:cNvPr id="23" name="그림 22" descr="패브릭이(가) 표시된 사진&#10;&#10;자동 생성된 설명">
                <a:extLst>
                  <a:ext uri="{FF2B5EF4-FFF2-40B4-BE49-F238E27FC236}">
                    <a16:creationId xmlns:a16="http://schemas.microsoft.com/office/drawing/2014/main" id="{85DA4397-56CE-FE01-4A32-82DAAE4F64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5793" y="2972724"/>
                <a:ext cx="1453266" cy="1143205"/>
              </a:xfrm>
              <a:prstGeom prst="rect">
                <a:avLst/>
              </a:prstGeom>
            </p:spPr>
          </p:pic>
        </p:grpSp>
        <p:sp>
          <p:nvSpPr>
            <p:cNvPr id="27" name="화살표: 아래쪽 26">
              <a:extLst>
                <a:ext uri="{FF2B5EF4-FFF2-40B4-BE49-F238E27FC236}">
                  <a16:creationId xmlns:a16="http://schemas.microsoft.com/office/drawing/2014/main" id="{A5F5A882-803E-F140-6F02-B43F047E3DF3}"/>
                </a:ext>
              </a:extLst>
            </p:cNvPr>
            <p:cNvSpPr/>
            <p:nvPr/>
          </p:nvSpPr>
          <p:spPr>
            <a:xfrm rot="16200000">
              <a:off x="5265682" y="3417477"/>
              <a:ext cx="495432" cy="352924"/>
            </a:xfrm>
            <a:prstGeom prst="down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DC46FC-B6AD-65FB-D8B7-BD05837F9375}"/>
              </a:ext>
            </a:extLst>
          </p:cNvPr>
          <p:cNvGrpSpPr/>
          <p:nvPr/>
        </p:nvGrpSpPr>
        <p:grpSpPr>
          <a:xfrm>
            <a:off x="400837" y="4938724"/>
            <a:ext cx="4284285" cy="1152164"/>
            <a:chOff x="387043" y="4347535"/>
            <a:chExt cx="5302817" cy="115216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7C06C943-C9D7-9240-1390-AABDE27EC54D}"/>
                </a:ext>
              </a:extLst>
            </p:cNvPr>
            <p:cNvGrpSpPr/>
            <p:nvPr/>
          </p:nvGrpSpPr>
          <p:grpSpPr>
            <a:xfrm>
              <a:off x="387043" y="4347535"/>
              <a:ext cx="4655684" cy="1152164"/>
              <a:chOff x="1623111" y="4310439"/>
              <a:chExt cx="4655684" cy="1152164"/>
            </a:xfrm>
          </p:grpSpPr>
          <p:pic>
            <p:nvPicPr>
              <p:cNvPr id="17" name="그림 16" descr="패브릭이(가) 표시된 사진&#10;&#10;자동 생성된 설명">
                <a:extLst>
                  <a:ext uri="{FF2B5EF4-FFF2-40B4-BE49-F238E27FC236}">
                    <a16:creationId xmlns:a16="http://schemas.microsoft.com/office/drawing/2014/main" id="{8081D6B4-E89B-02B6-7457-CEB7AD5CC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3111" y="4319398"/>
                <a:ext cx="1453266" cy="1143205"/>
              </a:xfrm>
              <a:prstGeom prst="rect">
                <a:avLst/>
              </a:prstGeom>
            </p:spPr>
          </p:pic>
          <p:pic>
            <p:nvPicPr>
              <p:cNvPr id="18" name="그림 17" descr="패브릭, 의류, 패턴이(가) 표시된 사진&#10;&#10;자동 생성된 설명">
                <a:extLst>
                  <a:ext uri="{FF2B5EF4-FFF2-40B4-BE49-F238E27FC236}">
                    <a16:creationId xmlns:a16="http://schemas.microsoft.com/office/drawing/2014/main" id="{9508FC8B-FD23-7332-9720-94940BFC0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6414" y="4310440"/>
                <a:ext cx="1453266" cy="1143205"/>
              </a:xfrm>
              <a:prstGeom prst="rect">
                <a:avLst/>
              </a:prstGeom>
            </p:spPr>
          </p:pic>
          <p:pic>
            <p:nvPicPr>
              <p:cNvPr id="20" name="그림 19" descr="패브릭, 몰드이(가) 표시된 사진&#10;&#10;자동 생성된 설명">
                <a:extLst>
                  <a:ext uri="{FF2B5EF4-FFF2-40B4-BE49-F238E27FC236}">
                    <a16:creationId xmlns:a16="http://schemas.microsoft.com/office/drawing/2014/main" id="{446D9F22-2BCB-36A6-2862-6A258BD9F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5529" y="4310439"/>
                <a:ext cx="1453266" cy="1143205"/>
              </a:xfrm>
              <a:prstGeom prst="rect">
                <a:avLst/>
              </a:prstGeom>
            </p:spPr>
          </p:pic>
        </p:grpSp>
        <p:sp>
          <p:nvSpPr>
            <p:cNvPr id="28" name="화살표: 아래쪽 27">
              <a:extLst>
                <a:ext uri="{FF2B5EF4-FFF2-40B4-BE49-F238E27FC236}">
                  <a16:creationId xmlns:a16="http://schemas.microsoft.com/office/drawing/2014/main" id="{06B199B1-584E-9855-3A2E-1B66C6434660}"/>
                </a:ext>
              </a:extLst>
            </p:cNvPr>
            <p:cNvSpPr/>
            <p:nvPr/>
          </p:nvSpPr>
          <p:spPr>
            <a:xfrm rot="16200000">
              <a:off x="5265682" y="4691204"/>
              <a:ext cx="495432" cy="352924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7422051-BBA9-052B-1095-259F42791D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0148" y="2999816"/>
            <a:ext cx="3655994" cy="104789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D4872562-705A-CB73-7ABA-E3A0A5CEEE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3034" y="5006270"/>
            <a:ext cx="4096642" cy="106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82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998A7-4582-D7BC-095A-AC06C035F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7C16D80-1A4C-777B-BD30-29F49818334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9596B3-85F4-357E-C005-978FFEFA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72DD359-8077-0EF8-89E2-17B8B56A3CBB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7393B98-2BBE-EF76-EEA5-D39BAC985145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A3A1489-DE9A-E652-A711-67944B720D10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9383F2E-BB7A-2171-DE17-D0DF4D327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3AB1558-6A54-BF0F-A28B-40FAB515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28428"/>
            <a:ext cx="9144000" cy="247850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54805B-C57B-A6CD-5645-3A1AE328D9AD}"/>
              </a:ext>
            </a:extLst>
          </p:cNvPr>
          <p:cNvSpPr txBox="1"/>
          <p:nvPr/>
        </p:nvSpPr>
        <p:spPr>
          <a:xfrm>
            <a:off x="180703" y="5796383"/>
            <a:ext cx="8671197" cy="6568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Timm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라이브러리 이용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transformer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기반 </a:t>
            </a: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vitt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모델들 실험 결과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resnet50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보다 낮은 </a:t>
            </a: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mse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 loss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를 달성 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=&gt; 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vit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기반 </a:t>
            </a:r>
            <a:r>
              <a:rPr lang="en-US" altLang="ko-KR" sz="1600" b="1" dirty="0" err="1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timm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/vit_small_patch16_224.augreg_in1k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모델을 도입</a:t>
            </a:r>
            <a:endParaRPr lang="en-US" altLang="ko-KR" sz="1600" b="1" dirty="0">
              <a:solidFill>
                <a:schemeClr val="accent1"/>
              </a:solidFill>
              <a:latin typeface="Times New Roman"/>
              <a:ea typeface="맑은 고딕"/>
              <a:cs typeface="Times New Roman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E3140438-4C4F-3DA3-75D1-E9902457F2C8}"/>
              </a:ext>
            </a:extLst>
          </p:cNvPr>
          <p:cNvCxnSpPr>
            <a:cxnSpLocks/>
          </p:cNvCxnSpPr>
          <p:nvPr/>
        </p:nvCxnSpPr>
        <p:spPr>
          <a:xfrm>
            <a:off x="292813" y="5671653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A5488EFC-B7B9-C2E4-AF82-CCACD8737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724" y="3799078"/>
            <a:ext cx="6754168" cy="1505160"/>
          </a:xfrm>
          <a:prstGeom prst="rect">
            <a:avLst/>
          </a:prstGeom>
        </p:spPr>
      </p:pic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2962DAA4-8CE6-72C3-5130-C62EFFD0F905}"/>
              </a:ext>
            </a:extLst>
          </p:cNvPr>
          <p:cNvSpPr/>
          <p:nvPr/>
        </p:nvSpPr>
        <p:spPr>
          <a:xfrm>
            <a:off x="4068836" y="3409912"/>
            <a:ext cx="283885" cy="322060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3529FA-0211-7E74-6536-71CD3FD75B60}"/>
              </a:ext>
            </a:extLst>
          </p:cNvPr>
          <p:cNvSpPr txBox="1"/>
          <p:nvPr/>
        </p:nvSpPr>
        <p:spPr>
          <a:xfrm>
            <a:off x="476249" y="175492"/>
            <a:ext cx="698977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최종 모델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선정 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(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모델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>
              <a:defRPr/>
            </a:pP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3563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28280-5CE2-C4CB-9857-98E79BAC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09905B9-063A-3B12-92C1-26B54094EDAD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D95B0C-1973-C174-AFB7-991FDB2EB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5D00203-F612-8B2A-AB83-126D355C25C9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B69A3D7-B364-BF26-B326-9332A6275F0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FAF45A7-01C9-D26F-DED3-6F7E61430EC5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1AA0D3F5-D39F-E06C-3270-CBBA97DC5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BD23420-BC54-FB37-C738-DC7E42126A8F}"/>
              </a:ext>
            </a:extLst>
          </p:cNvPr>
          <p:cNvSpPr txBox="1"/>
          <p:nvPr/>
        </p:nvSpPr>
        <p:spPr>
          <a:xfrm>
            <a:off x="89263" y="5945121"/>
            <a:ext cx="457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/>
              <a:t>출처 </a:t>
            </a:r>
            <a:r>
              <a:rPr lang="en-US" altLang="ko-KR" sz="800" dirty="0"/>
              <a:t>: </a:t>
            </a:r>
          </a:p>
          <a:p>
            <a:r>
              <a:rPr lang="ko-KR" altLang="en-US" sz="800" dirty="0">
                <a:hlinkClick r:id="rId4"/>
              </a:rPr>
              <a:t>https://gaussian37.github.io/dl-concept-vit/</a:t>
            </a:r>
            <a:endParaRPr lang="en-US" altLang="ko-KR" sz="800" dirty="0"/>
          </a:p>
          <a:p>
            <a:r>
              <a:rPr lang="en-US" altLang="ko-KR" sz="800" dirty="0"/>
              <a:t>https://wisdomml.in/efficientnet-and-its-performance-comparison-with-other-transfer-learning-networks/</a:t>
            </a:r>
            <a:endParaRPr lang="ko-KR" altLang="en-US" sz="800" dirty="0"/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2A80D04E-547B-E68F-C957-1DC858213135}"/>
              </a:ext>
            </a:extLst>
          </p:cNvPr>
          <p:cNvGrpSpPr/>
          <p:nvPr/>
        </p:nvGrpSpPr>
        <p:grpSpPr>
          <a:xfrm>
            <a:off x="292813" y="954224"/>
            <a:ext cx="8229018" cy="3413758"/>
            <a:chOff x="187847" y="1203290"/>
            <a:chExt cx="8312776" cy="43906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1FC906E-B5D3-B7E2-1F91-2A08AD83C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3131" y="3752804"/>
              <a:ext cx="2978870" cy="1841173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37BD0EA8-C52E-8D55-F315-51C7D38B3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3704" y="1203290"/>
              <a:ext cx="3316869" cy="1644260"/>
            </a:xfrm>
            <a:prstGeom prst="rect">
              <a:avLst/>
            </a:prstGeom>
          </p:spPr>
        </p:pic>
        <p:pic>
          <p:nvPicPr>
            <p:cNvPr id="36" name="그림 35" descr="패브릭이(가) 표시된 사진&#10;&#10;자동 생성된 설명">
              <a:extLst>
                <a:ext uri="{FF2B5EF4-FFF2-40B4-BE49-F238E27FC236}">
                  <a16:creationId xmlns:a16="http://schemas.microsoft.com/office/drawing/2014/main" id="{2A8B18D2-F7BD-9E93-9215-6EDA3538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847" y="2916060"/>
              <a:ext cx="962223" cy="836744"/>
            </a:xfrm>
            <a:prstGeom prst="rect">
              <a:avLst/>
            </a:prstGeom>
          </p:spPr>
        </p:pic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E50E4D42-D61E-3EFF-0B62-C294D3A4D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8296" y="2440594"/>
              <a:ext cx="374834" cy="27552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392515A-EFF6-4825-BA04-3252DE82E981}"/>
                </a:ext>
              </a:extLst>
            </p:cNvPr>
            <p:cNvCxnSpPr>
              <a:cxnSpLocks/>
            </p:cNvCxnSpPr>
            <p:nvPr/>
          </p:nvCxnSpPr>
          <p:spPr>
            <a:xfrm>
              <a:off x="1183064" y="3972536"/>
              <a:ext cx="344315" cy="338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FF7D86E-BB58-C551-1975-AE08EE5DF332}"/>
                </a:ext>
              </a:extLst>
            </p:cNvPr>
            <p:cNvCxnSpPr>
              <a:cxnSpLocks/>
            </p:cNvCxnSpPr>
            <p:nvPr/>
          </p:nvCxnSpPr>
          <p:spPr>
            <a:xfrm>
              <a:off x="4984568" y="2025420"/>
              <a:ext cx="5288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FF366D2-149A-9DB7-46C9-11C6C137D118}"/>
                </a:ext>
              </a:extLst>
            </p:cNvPr>
            <p:cNvCxnSpPr>
              <a:cxnSpLocks/>
            </p:cNvCxnSpPr>
            <p:nvPr/>
          </p:nvCxnSpPr>
          <p:spPr>
            <a:xfrm>
              <a:off x="4910083" y="4716813"/>
              <a:ext cx="5288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2B092FF5-41F3-977A-41B2-FD9E5E87E07F}"/>
                </a:ext>
              </a:extLst>
            </p:cNvPr>
            <p:cNvGrpSpPr/>
            <p:nvPr/>
          </p:nvGrpSpPr>
          <p:grpSpPr>
            <a:xfrm rot="5400000">
              <a:off x="5579364" y="1883311"/>
              <a:ext cx="980574" cy="155652"/>
              <a:chOff x="1208223" y="5008964"/>
              <a:chExt cx="914083" cy="153905"/>
            </a:xfrm>
            <a:solidFill>
              <a:srgbClr val="FF0000"/>
            </a:solidFill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B63CA45-0766-C0E6-FE46-CF7F9912C364}"/>
                  </a:ext>
                </a:extLst>
              </p:cNvPr>
              <p:cNvSpPr/>
              <p:nvPr/>
            </p:nvSpPr>
            <p:spPr>
              <a:xfrm>
                <a:off x="1208223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2AB238E4-1818-9A4A-FB7E-DEB04E8C0A4C}"/>
                  </a:ext>
                </a:extLst>
              </p:cNvPr>
              <p:cNvSpPr/>
              <p:nvPr/>
            </p:nvSpPr>
            <p:spPr>
              <a:xfrm>
                <a:off x="1362482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9F7645D2-8AA9-2EC5-9C24-F16FDBD8B362}"/>
                  </a:ext>
                </a:extLst>
              </p:cNvPr>
              <p:cNvSpPr/>
              <p:nvPr/>
            </p:nvSpPr>
            <p:spPr>
              <a:xfrm>
                <a:off x="1515194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29063EF4-97D8-C932-C4B6-BCD87587DCDA}"/>
                  </a:ext>
                </a:extLst>
              </p:cNvPr>
              <p:cNvSpPr/>
              <p:nvPr/>
            </p:nvSpPr>
            <p:spPr>
              <a:xfrm>
                <a:off x="1667044" y="5009548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56CAE776-4FE7-9981-9AB0-947D211F1306}"/>
                  </a:ext>
                </a:extLst>
              </p:cNvPr>
              <p:cNvSpPr/>
              <p:nvPr/>
            </p:nvSpPr>
            <p:spPr>
              <a:xfrm>
                <a:off x="1819756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8215EA56-5C87-CC5D-2E79-8A3D662A420C}"/>
                  </a:ext>
                </a:extLst>
              </p:cNvPr>
              <p:cNvSpPr/>
              <p:nvPr/>
            </p:nvSpPr>
            <p:spPr>
              <a:xfrm>
                <a:off x="1968985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E3745DC-FFC4-44B9-3C5F-2FEB3481CF5A}"/>
                </a:ext>
              </a:extLst>
            </p:cNvPr>
            <p:cNvGrpSpPr/>
            <p:nvPr/>
          </p:nvGrpSpPr>
          <p:grpSpPr>
            <a:xfrm>
              <a:off x="5991235" y="4271147"/>
              <a:ext cx="155651" cy="980574"/>
              <a:chOff x="5991235" y="4271147"/>
              <a:chExt cx="155651" cy="980574"/>
            </a:xfrm>
          </p:grpSpPr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15941299-2841-120C-A108-AC84861F2BC0}"/>
                  </a:ext>
                </a:extLst>
              </p:cNvPr>
              <p:cNvSpPr/>
              <p:nvPr/>
            </p:nvSpPr>
            <p:spPr>
              <a:xfrm rot="5400000">
                <a:off x="5987119" y="4275853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3E41B2A0-F389-2904-7E48-F0388AEB9F2F}"/>
                  </a:ext>
                </a:extLst>
              </p:cNvPr>
              <p:cNvSpPr/>
              <p:nvPr/>
            </p:nvSpPr>
            <p:spPr>
              <a:xfrm rot="5400000">
                <a:off x="5987119" y="4441333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6537FBE9-3A4D-DE84-9869-E70891A7D72F}"/>
                  </a:ext>
                </a:extLst>
              </p:cNvPr>
              <p:cNvSpPr/>
              <p:nvPr/>
            </p:nvSpPr>
            <p:spPr>
              <a:xfrm rot="5400000">
                <a:off x="5987119" y="4605153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8E57DBFC-323F-E313-26B0-30C513F652D2}"/>
                  </a:ext>
                </a:extLst>
              </p:cNvPr>
              <p:cNvSpPr/>
              <p:nvPr/>
            </p:nvSpPr>
            <p:spPr>
              <a:xfrm rot="5400000">
                <a:off x="5986529" y="4768049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59529567-5221-6B53-DD53-B18C41953BBA}"/>
                  </a:ext>
                </a:extLst>
              </p:cNvPr>
              <p:cNvSpPr/>
              <p:nvPr/>
            </p:nvSpPr>
            <p:spPr>
              <a:xfrm rot="5400000">
                <a:off x="5987119" y="4931869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69" name="직사각형 68">
                <a:extLst>
                  <a:ext uri="{FF2B5EF4-FFF2-40B4-BE49-F238E27FC236}">
                    <a16:creationId xmlns:a16="http://schemas.microsoft.com/office/drawing/2014/main" id="{F6B58516-2CBF-2C53-F822-1C798A25F81F}"/>
                  </a:ext>
                </a:extLst>
              </p:cNvPr>
              <p:cNvSpPr/>
              <p:nvPr/>
            </p:nvSpPr>
            <p:spPr>
              <a:xfrm rot="5400000">
                <a:off x="5987119" y="5091953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</p:grpSp>
        <p:sp>
          <p:nvSpPr>
            <p:cNvPr id="70" name="더하기 기호 69">
              <a:extLst>
                <a:ext uri="{FF2B5EF4-FFF2-40B4-BE49-F238E27FC236}">
                  <a16:creationId xmlns:a16="http://schemas.microsoft.com/office/drawing/2014/main" id="{8FA3B080-9171-9F90-D72D-124C4E20C47C}"/>
                </a:ext>
              </a:extLst>
            </p:cNvPr>
            <p:cNvSpPr/>
            <p:nvPr/>
          </p:nvSpPr>
          <p:spPr>
            <a:xfrm>
              <a:off x="5962955" y="3153476"/>
              <a:ext cx="226777" cy="275524"/>
            </a:xfrm>
            <a:prstGeom prst="mathPlu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13"/>
            </a:p>
          </p:txBody>
        </p:sp>
        <p:sp>
          <p:nvSpPr>
            <p:cNvPr id="71" name="화살표: 아래쪽 70">
              <a:extLst>
                <a:ext uri="{FF2B5EF4-FFF2-40B4-BE49-F238E27FC236}">
                  <a16:creationId xmlns:a16="http://schemas.microsoft.com/office/drawing/2014/main" id="{C5DBFB9E-FC1E-3CFE-56AC-EA9E37BB4934}"/>
                </a:ext>
              </a:extLst>
            </p:cNvPr>
            <p:cNvSpPr/>
            <p:nvPr/>
          </p:nvSpPr>
          <p:spPr>
            <a:xfrm rot="16200000">
              <a:off x="6418846" y="3188346"/>
              <a:ext cx="365126" cy="346836"/>
            </a:xfrm>
            <a:prstGeom prst="down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DEAA1590-7F86-A349-31EB-7822A29A873E}"/>
                </a:ext>
              </a:extLst>
            </p:cNvPr>
            <p:cNvGrpSpPr/>
            <p:nvPr/>
          </p:nvGrpSpPr>
          <p:grpSpPr>
            <a:xfrm rot="5400000">
              <a:off x="7893997" y="3163186"/>
              <a:ext cx="732316" cy="480936"/>
              <a:chOff x="744256" y="2602723"/>
              <a:chExt cx="1713444" cy="1181620"/>
            </a:xfrm>
          </p:grpSpPr>
          <p:sp>
            <p:nvSpPr>
              <p:cNvPr id="82" name="순서도: 연결자 81">
                <a:extLst>
                  <a:ext uri="{FF2B5EF4-FFF2-40B4-BE49-F238E27FC236}">
                    <a16:creationId xmlns:a16="http://schemas.microsoft.com/office/drawing/2014/main" id="{36DAB795-0F7D-1FA5-247D-5A52A7E18C0A}"/>
                  </a:ext>
                </a:extLst>
              </p:cNvPr>
              <p:cNvSpPr/>
              <p:nvPr/>
            </p:nvSpPr>
            <p:spPr>
              <a:xfrm>
                <a:off x="1100155" y="3487867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83" name="순서도: 연결자 82">
                <a:extLst>
                  <a:ext uri="{FF2B5EF4-FFF2-40B4-BE49-F238E27FC236}">
                    <a16:creationId xmlns:a16="http://schemas.microsoft.com/office/drawing/2014/main" id="{8B739FD6-9B59-DD2F-969B-1C2D35558DC9}"/>
                  </a:ext>
                </a:extLst>
              </p:cNvPr>
              <p:cNvSpPr/>
              <p:nvPr/>
            </p:nvSpPr>
            <p:spPr>
              <a:xfrm>
                <a:off x="1454840" y="3487868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84" name="순서도: 연결자 83">
                <a:extLst>
                  <a:ext uri="{FF2B5EF4-FFF2-40B4-BE49-F238E27FC236}">
                    <a16:creationId xmlns:a16="http://schemas.microsoft.com/office/drawing/2014/main" id="{5C34C5FE-A3D9-A04A-9E1D-3A9E10E49B45}"/>
                  </a:ext>
                </a:extLst>
              </p:cNvPr>
              <p:cNvSpPr/>
              <p:nvPr/>
            </p:nvSpPr>
            <p:spPr>
              <a:xfrm>
                <a:off x="1808672" y="3489238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85" name="순서도: 연결자 84">
                <a:extLst>
                  <a:ext uri="{FF2B5EF4-FFF2-40B4-BE49-F238E27FC236}">
                    <a16:creationId xmlns:a16="http://schemas.microsoft.com/office/drawing/2014/main" id="{E307B972-5196-30CE-A571-114613311BBF}"/>
                  </a:ext>
                </a:extLst>
              </p:cNvPr>
              <p:cNvSpPr/>
              <p:nvPr/>
            </p:nvSpPr>
            <p:spPr>
              <a:xfrm>
                <a:off x="744256" y="3487867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86" name="순서도: 연결자 85">
                <a:extLst>
                  <a:ext uri="{FF2B5EF4-FFF2-40B4-BE49-F238E27FC236}">
                    <a16:creationId xmlns:a16="http://schemas.microsoft.com/office/drawing/2014/main" id="{EBC4C999-D661-19DC-B867-C9C061FE3DB3}"/>
                  </a:ext>
                </a:extLst>
              </p:cNvPr>
              <p:cNvSpPr/>
              <p:nvPr/>
            </p:nvSpPr>
            <p:spPr>
              <a:xfrm>
                <a:off x="2162595" y="3489238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87" name="순서도: 연결자 86">
                <a:extLst>
                  <a:ext uri="{FF2B5EF4-FFF2-40B4-BE49-F238E27FC236}">
                    <a16:creationId xmlns:a16="http://schemas.microsoft.com/office/drawing/2014/main" id="{62E73093-F31B-57F0-1836-26593AA69086}"/>
                  </a:ext>
                </a:extLst>
              </p:cNvPr>
              <p:cNvSpPr/>
              <p:nvPr/>
            </p:nvSpPr>
            <p:spPr>
              <a:xfrm>
                <a:off x="1456237" y="3042875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88" name="순서도: 연결자 87">
                <a:extLst>
                  <a:ext uri="{FF2B5EF4-FFF2-40B4-BE49-F238E27FC236}">
                    <a16:creationId xmlns:a16="http://schemas.microsoft.com/office/drawing/2014/main" id="{625F8173-931B-2619-5535-A61A21F26333}"/>
                  </a:ext>
                </a:extLst>
              </p:cNvPr>
              <p:cNvSpPr/>
              <p:nvPr/>
            </p:nvSpPr>
            <p:spPr>
              <a:xfrm>
                <a:off x="984222" y="3042875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89" name="순서도: 연결자 88">
                <a:extLst>
                  <a:ext uri="{FF2B5EF4-FFF2-40B4-BE49-F238E27FC236}">
                    <a16:creationId xmlns:a16="http://schemas.microsoft.com/office/drawing/2014/main" id="{EE5ABEE5-D2C0-E24A-6AB3-A9D2F320ECF4}"/>
                  </a:ext>
                </a:extLst>
              </p:cNvPr>
              <p:cNvSpPr/>
              <p:nvPr/>
            </p:nvSpPr>
            <p:spPr>
              <a:xfrm>
                <a:off x="1928252" y="3042875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90" name="순서도: 연결자 89">
                <a:extLst>
                  <a:ext uri="{FF2B5EF4-FFF2-40B4-BE49-F238E27FC236}">
                    <a16:creationId xmlns:a16="http://schemas.microsoft.com/office/drawing/2014/main" id="{78DD8E8E-B41C-86C8-DBFC-E39646882381}"/>
                  </a:ext>
                </a:extLst>
              </p:cNvPr>
              <p:cNvSpPr/>
              <p:nvPr/>
            </p:nvSpPr>
            <p:spPr>
              <a:xfrm>
                <a:off x="1100155" y="2602723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91" name="순서도: 연결자 90">
                <a:extLst>
                  <a:ext uri="{FF2B5EF4-FFF2-40B4-BE49-F238E27FC236}">
                    <a16:creationId xmlns:a16="http://schemas.microsoft.com/office/drawing/2014/main" id="{99BE398B-AECE-0D36-A13B-7703581525CD}"/>
                  </a:ext>
                </a:extLst>
              </p:cNvPr>
              <p:cNvSpPr/>
              <p:nvPr/>
            </p:nvSpPr>
            <p:spPr>
              <a:xfrm>
                <a:off x="1454840" y="2602724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92" name="순서도: 연결자 91">
                <a:extLst>
                  <a:ext uri="{FF2B5EF4-FFF2-40B4-BE49-F238E27FC236}">
                    <a16:creationId xmlns:a16="http://schemas.microsoft.com/office/drawing/2014/main" id="{BF66BAF2-0F7B-C6FC-79F1-62D86D587002}"/>
                  </a:ext>
                </a:extLst>
              </p:cNvPr>
              <p:cNvSpPr/>
              <p:nvPr/>
            </p:nvSpPr>
            <p:spPr>
              <a:xfrm>
                <a:off x="1808672" y="2604094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93" name="순서도: 연결자 92">
                <a:extLst>
                  <a:ext uri="{FF2B5EF4-FFF2-40B4-BE49-F238E27FC236}">
                    <a16:creationId xmlns:a16="http://schemas.microsoft.com/office/drawing/2014/main" id="{40EE0ABB-CDD7-3364-1C6F-18D5DDA3BE6D}"/>
                  </a:ext>
                </a:extLst>
              </p:cNvPr>
              <p:cNvSpPr/>
              <p:nvPr/>
            </p:nvSpPr>
            <p:spPr>
              <a:xfrm>
                <a:off x="744256" y="2602723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94" name="순서도: 연결자 93">
                <a:extLst>
                  <a:ext uri="{FF2B5EF4-FFF2-40B4-BE49-F238E27FC236}">
                    <a16:creationId xmlns:a16="http://schemas.microsoft.com/office/drawing/2014/main" id="{5488D909-E68F-14CF-69C1-E4301A00BC98}"/>
                  </a:ext>
                </a:extLst>
              </p:cNvPr>
              <p:cNvSpPr/>
              <p:nvPr/>
            </p:nvSpPr>
            <p:spPr>
              <a:xfrm>
                <a:off x="2162595" y="2604094"/>
                <a:ext cx="295105" cy="295105"/>
              </a:xfrm>
              <a:prstGeom prst="flowChartConnector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BAD047AC-293F-005C-5605-4522D6C1F2EA}"/>
                  </a:ext>
                </a:extLst>
              </p:cNvPr>
              <p:cNvCxnSpPr>
                <a:cxnSpLocks/>
                <a:stCxn id="85" idx="0"/>
                <a:endCxn id="88" idx="4"/>
              </p:cNvCxnSpPr>
              <p:nvPr/>
            </p:nvCxnSpPr>
            <p:spPr>
              <a:xfrm flipV="1">
                <a:off x="891809" y="3337980"/>
                <a:ext cx="239966" cy="14988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A9E86486-83DC-A436-2F3C-43B5497495D4}"/>
                  </a:ext>
                </a:extLst>
              </p:cNvPr>
              <p:cNvCxnSpPr>
                <a:cxnSpLocks/>
                <a:stCxn id="85" idx="0"/>
                <a:endCxn id="87" idx="4"/>
              </p:cNvCxnSpPr>
              <p:nvPr/>
            </p:nvCxnSpPr>
            <p:spPr>
              <a:xfrm flipV="1">
                <a:off x="891809" y="3337980"/>
                <a:ext cx="711981" cy="14988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D4E072E-CAC7-3125-EBC2-EC60C6F02E74}"/>
                  </a:ext>
                </a:extLst>
              </p:cNvPr>
              <p:cNvCxnSpPr>
                <a:cxnSpLocks/>
                <a:stCxn id="85" idx="0"/>
                <a:endCxn id="89" idx="4"/>
              </p:cNvCxnSpPr>
              <p:nvPr/>
            </p:nvCxnSpPr>
            <p:spPr>
              <a:xfrm flipV="1">
                <a:off x="891809" y="3337980"/>
                <a:ext cx="1183996" cy="14988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35E72052-466B-6A98-1D50-5559CD53407E}"/>
                  </a:ext>
                </a:extLst>
              </p:cNvPr>
              <p:cNvCxnSpPr>
                <a:cxnSpLocks/>
                <a:stCxn id="88" idx="4"/>
                <a:endCxn id="82" idx="0"/>
              </p:cNvCxnSpPr>
              <p:nvPr/>
            </p:nvCxnSpPr>
            <p:spPr>
              <a:xfrm>
                <a:off x="1131775" y="3337980"/>
                <a:ext cx="115933" cy="14988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345679-C423-EE7E-5E98-70F79E3DDBB4}"/>
                  </a:ext>
                </a:extLst>
              </p:cNvPr>
              <p:cNvCxnSpPr>
                <a:cxnSpLocks/>
                <a:stCxn id="82" idx="0"/>
                <a:endCxn id="87" idx="4"/>
              </p:cNvCxnSpPr>
              <p:nvPr/>
            </p:nvCxnSpPr>
            <p:spPr>
              <a:xfrm flipV="1">
                <a:off x="1247708" y="3337980"/>
                <a:ext cx="356082" cy="14988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E66142C1-5778-DE9C-4CA2-D548852C29DC}"/>
                  </a:ext>
                </a:extLst>
              </p:cNvPr>
              <p:cNvCxnSpPr>
                <a:cxnSpLocks/>
                <a:stCxn id="82" idx="0"/>
                <a:endCxn id="89" idx="4"/>
              </p:cNvCxnSpPr>
              <p:nvPr/>
            </p:nvCxnSpPr>
            <p:spPr>
              <a:xfrm flipV="1">
                <a:off x="1247708" y="3337980"/>
                <a:ext cx="828097" cy="14988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B69E8726-6486-0D4A-32D2-140236DF576E}"/>
                  </a:ext>
                </a:extLst>
              </p:cNvPr>
              <p:cNvCxnSpPr>
                <a:cxnSpLocks/>
                <a:stCxn id="83" idx="0"/>
                <a:endCxn id="88" idx="4"/>
              </p:cNvCxnSpPr>
              <p:nvPr/>
            </p:nvCxnSpPr>
            <p:spPr>
              <a:xfrm flipH="1" flipV="1">
                <a:off x="1131775" y="3337980"/>
                <a:ext cx="470618" cy="149888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1B8A5B60-382B-51DA-EAF3-A3E25E75670E}"/>
                  </a:ext>
                </a:extLst>
              </p:cNvPr>
              <p:cNvCxnSpPr>
                <a:cxnSpLocks/>
                <a:stCxn id="87" idx="4"/>
                <a:endCxn id="83" idx="0"/>
              </p:cNvCxnSpPr>
              <p:nvPr/>
            </p:nvCxnSpPr>
            <p:spPr>
              <a:xfrm flipH="1">
                <a:off x="1602393" y="3337980"/>
                <a:ext cx="1397" cy="149888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 102">
                <a:extLst>
                  <a:ext uri="{FF2B5EF4-FFF2-40B4-BE49-F238E27FC236}">
                    <a16:creationId xmlns:a16="http://schemas.microsoft.com/office/drawing/2014/main" id="{3C806A34-E232-8C83-4825-0E46F76A2A08}"/>
                  </a:ext>
                </a:extLst>
              </p:cNvPr>
              <p:cNvCxnSpPr>
                <a:cxnSpLocks/>
                <a:stCxn id="89" idx="4"/>
                <a:endCxn id="83" idx="0"/>
              </p:cNvCxnSpPr>
              <p:nvPr/>
            </p:nvCxnSpPr>
            <p:spPr>
              <a:xfrm flipH="1">
                <a:off x="1602393" y="3337980"/>
                <a:ext cx="473412" cy="149888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9828AEAF-27FC-AD00-2A0B-2994D4D37C53}"/>
                  </a:ext>
                </a:extLst>
              </p:cNvPr>
              <p:cNvCxnSpPr>
                <a:cxnSpLocks/>
                <a:stCxn id="88" idx="4"/>
                <a:endCxn id="84" idx="0"/>
              </p:cNvCxnSpPr>
              <p:nvPr/>
            </p:nvCxnSpPr>
            <p:spPr>
              <a:xfrm>
                <a:off x="1131775" y="3337980"/>
                <a:ext cx="824450" cy="151258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344F7452-7119-579D-2766-6721F6D1881A}"/>
                  </a:ext>
                </a:extLst>
              </p:cNvPr>
              <p:cNvCxnSpPr>
                <a:cxnSpLocks/>
                <a:stCxn id="87" idx="4"/>
                <a:endCxn id="84" idx="0"/>
              </p:cNvCxnSpPr>
              <p:nvPr/>
            </p:nvCxnSpPr>
            <p:spPr>
              <a:xfrm>
                <a:off x="1603790" y="3337980"/>
                <a:ext cx="352435" cy="151258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E4DDD328-6B45-DD5A-619C-EA8A9DFCFAB5}"/>
                  </a:ext>
                </a:extLst>
              </p:cNvPr>
              <p:cNvCxnSpPr>
                <a:cxnSpLocks/>
                <a:stCxn id="84" idx="0"/>
                <a:endCxn id="89" idx="4"/>
              </p:cNvCxnSpPr>
              <p:nvPr/>
            </p:nvCxnSpPr>
            <p:spPr>
              <a:xfrm flipV="1">
                <a:off x="1956225" y="3337980"/>
                <a:ext cx="119580" cy="151258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88EEAD25-8704-9437-D323-E530AC346520}"/>
                  </a:ext>
                </a:extLst>
              </p:cNvPr>
              <p:cNvCxnSpPr>
                <a:cxnSpLocks/>
                <a:stCxn id="89" idx="4"/>
                <a:endCxn id="86" idx="0"/>
              </p:cNvCxnSpPr>
              <p:nvPr/>
            </p:nvCxnSpPr>
            <p:spPr>
              <a:xfrm>
                <a:off x="2075805" y="3337980"/>
                <a:ext cx="234343" cy="151258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3810ECED-0083-9F68-1492-2932859426DF}"/>
                  </a:ext>
                </a:extLst>
              </p:cNvPr>
              <p:cNvCxnSpPr>
                <a:cxnSpLocks/>
                <a:stCxn id="86" idx="0"/>
                <a:endCxn id="87" idx="4"/>
              </p:cNvCxnSpPr>
              <p:nvPr/>
            </p:nvCxnSpPr>
            <p:spPr>
              <a:xfrm flipH="1" flipV="1">
                <a:off x="1603790" y="3337980"/>
                <a:ext cx="706358" cy="151258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81A2600F-F402-96B1-762F-F1DA61BC23A3}"/>
                  </a:ext>
                </a:extLst>
              </p:cNvPr>
              <p:cNvCxnSpPr>
                <a:cxnSpLocks/>
                <a:stCxn id="86" idx="0"/>
                <a:endCxn id="88" idx="4"/>
              </p:cNvCxnSpPr>
              <p:nvPr/>
            </p:nvCxnSpPr>
            <p:spPr>
              <a:xfrm flipH="1" flipV="1">
                <a:off x="1131775" y="3337980"/>
                <a:ext cx="1178373" cy="151258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DD19EF1F-11B6-42BD-9A2F-4A8138D3108F}"/>
                  </a:ext>
                </a:extLst>
              </p:cNvPr>
              <p:cNvCxnSpPr>
                <a:cxnSpLocks/>
                <a:stCxn id="93" idx="4"/>
                <a:endCxn id="88" idx="0"/>
              </p:cNvCxnSpPr>
              <p:nvPr/>
            </p:nvCxnSpPr>
            <p:spPr>
              <a:xfrm>
                <a:off x="891809" y="2897828"/>
                <a:ext cx="239966" cy="14504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213F7EAE-22C5-6599-BB67-F87C3CA122C6}"/>
                  </a:ext>
                </a:extLst>
              </p:cNvPr>
              <p:cNvCxnSpPr>
                <a:cxnSpLocks/>
                <a:stCxn id="88" idx="0"/>
                <a:endCxn id="90" idx="4"/>
              </p:cNvCxnSpPr>
              <p:nvPr/>
            </p:nvCxnSpPr>
            <p:spPr>
              <a:xfrm flipV="1">
                <a:off x="1131775" y="2897828"/>
                <a:ext cx="115933" cy="14504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AECB21CA-A7CE-56A3-E1E4-A7FB0D5E1942}"/>
                  </a:ext>
                </a:extLst>
              </p:cNvPr>
              <p:cNvCxnSpPr>
                <a:cxnSpLocks/>
                <a:stCxn id="88" idx="0"/>
                <a:endCxn id="91" idx="4"/>
              </p:cNvCxnSpPr>
              <p:nvPr/>
            </p:nvCxnSpPr>
            <p:spPr>
              <a:xfrm flipV="1">
                <a:off x="1131775" y="2897829"/>
                <a:ext cx="470618" cy="145046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AAD9B5F0-EA57-E48F-B4A0-67092EBCFB51}"/>
                  </a:ext>
                </a:extLst>
              </p:cNvPr>
              <p:cNvCxnSpPr>
                <a:cxnSpLocks/>
                <a:stCxn id="88" idx="0"/>
                <a:endCxn id="92" idx="4"/>
              </p:cNvCxnSpPr>
              <p:nvPr/>
            </p:nvCxnSpPr>
            <p:spPr>
              <a:xfrm flipV="1">
                <a:off x="1131775" y="2899199"/>
                <a:ext cx="824450" cy="143676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58EBB10F-6CB6-BBAC-771C-AB78BB311A1E}"/>
                  </a:ext>
                </a:extLst>
              </p:cNvPr>
              <p:cNvCxnSpPr>
                <a:cxnSpLocks/>
                <a:stCxn id="88" idx="0"/>
                <a:endCxn id="94" idx="4"/>
              </p:cNvCxnSpPr>
              <p:nvPr/>
            </p:nvCxnSpPr>
            <p:spPr>
              <a:xfrm flipV="1">
                <a:off x="1131775" y="2899199"/>
                <a:ext cx="1178373" cy="143676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DBE31E8E-BA8B-D6EE-6FEF-78D06CE73818}"/>
                  </a:ext>
                </a:extLst>
              </p:cNvPr>
              <p:cNvCxnSpPr>
                <a:cxnSpLocks/>
                <a:stCxn id="87" idx="0"/>
                <a:endCxn id="93" idx="4"/>
              </p:cNvCxnSpPr>
              <p:nvPr/>
            </p:nvCxnSpPr>
            <p:spPr>
              <a:xfrm flipH="1" flipV="1">
                <a:off x="891809" y="2897828"/>
                <a:ext cx="711981" cy="14504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C7EE4F27-89A6-BDFE-D42C-86D2636186D2}"/>
                  </a:ext>
                </a:extLst>
              </p:cNvPr>
              <p:cNvCxnSpPr>
                <a:cxnSpLocks/>
                <a:stCxn id="87" idx="0"/>
                <a:endCxn id="90" idx="4"/>
              </p:cNvCxnSpPr>
              <p:nvPr/>
            </p:nvCxnSpPr>
            <p:spPr>
              <a:xfrm flipH="1" flipV="1">
                <a:off x="1247708" y="2897828"/>
                <a:ext cx="356082" cy="14504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30B376E5-1251-E1CF-8AA6-187D370F8749}"/>
                  </a:ext>
                </a:extLst>
              </p:cNvPr>
              <p:cNvCxnSpPr>
                <a:cxnSpLocks/>
                <a:stCxn id="87" idx="0"/>
                <a:endCxn id="91" idx="4"/>
              </p:cNvCxnSpPr>
              <p:nvPr/>
            </p:nvCxnSpPr>
            <p:spPr>
              <a:xfrm flipH="1" flipV="1">
                <a:off x="1602393" y="2897829"/>
                <a:ext cx="1397" cy="145046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EA60424F-E171-F2FE-935B-5C0A2B941A97}"/>
                  </a:ext>
                </a:extLst>
              </p:cNvPr>
              <p:cNvCxnSpPr>
                <a:cxnSpLocks/>
                <a:stCxn id="92" idx="4"/>
                <a:endCxn id="87" idx="0"/>
              </p:cNvCxnSpPr>
              <p:nvPr/>
            </p:nvCxnSpPr>
            <p:spPr>
              <a:xfrm flipH="1">
                <a:off x="1603790" y="2899199"/>
                <a:ext cx="352435" cy="143676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26E4B657-75D8-C9CC-A76E-7E6FB1C523ED}"/>
                  </a:ext>
                </a:extLst>
              </p:cNvPr>
              <p:cNvCxnSpPr>
                <a:cxnSpLocks/>
                <a:stCxn id="94" idx="4"/>
                <a:endCxn id="87" idx="0"/>
              </p:cNvCxnSpPr>
              <p:nvPr/>
            </p:nvCxnSpPr>
            <p:spPr>
              <a:xfrm flipH="1">
                <a:off x="1603790" y="2899199"/>
                <a:ext cx="706358" cy="143676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7616F287-0868-2BDD-C516-72F300F17D89}"/>
                  </a:ext>
                </a:extLst>
              </p:cNvPr>
              <p:cNvCxnSpPr>
                <a:cxnSpLocks/>
                <a:stCxn id="94" idx="4"/>
                <a:endCxn id="89" idx="0"/>
              </p:cNvCxnSpPr>
              <p:nvPr/>
            </p:nvCxnSpPr>
            <p:spPr>
              <a:xfrm flipH="1">
                <a:off x="2075805" y="2899199"/>
                <a:ext cx="234343" cy="143676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7F02F7A7-06F8-78B0-F611-4D8FCDB1E333}"/>
                  </a:ext>
                </a:extLst>
              </p:cNvPr>
              <p:cNvCxnSpPr>
                <a:cxnSpLocks/>
                <a:stCxn id="92" idx="4"/>
                <a:endCxn id="89" idx="0"/>
              </p:cNvCxnSpPr>
              <p:nvPr/>
            </p:nvCxnSpPr>
            <p:spPr>
              <a:xfrm>
                <a:off x="1956225" y="2899199"/>
                <a:ext cx="119580" cy="143676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D8B9C312-28D3-9150-61CD-D90437EB9E48}"/>
                  </a:ext>
                </a:extLst>
              </p:cNvPr>
              <p:cNvCxnSpPr>
                <a:cxnSpLocks/>
                <a:stCxn id="89" idx="0"/>
                <a:endCxn id="91" idx="4"/>
              </p:cNvCxnSpPr>
              <p:nvPr/>
            </p:nvCxnSpPr>
            <p:spPr>
              <a:xfrm flipH="1" flipV="1">
                <a:off x="1602393" y="2897829"/>
                <a:ext cx="473412" cy="145046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978CEFBB-D816-440C-9521-CB47243B1752}"/>
                  </a:ext>
                </a:extLst>
              </p:cNvPr>
              <p:cNvCxnSpPr>
                <a:cxnSpLocks/>
                <a:stCxn id="89" idx="0"/>
                <a:endCxn id="90" idx="4"/>
              </p:cNvCxnSpPr>
              <p:nvPr/>
            </p:nvCxnSpPr>
            <p:spPr>
              <a:xfrm flipH="1" flipV="1">
                <a:off x="1247708" y="2897828"/>
                <a:ext cx="828097" cy="14504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F7A7D376-F17C-94DB-7BC8-3533C2D60A20}"/>
                  </a:ext>
                </a:extLst>
              </p:cNvPr>
              <p:cNvCxnSpPr>
                <a:cxnSpLocks/>
                <a:stCxn id="89" idx="0"/>
                <a:endCxn id="93" idx="4"/>
              </p:cNvCxnSpPr>
              <p:nvPr/>
            </p:nvCxnSpPr>
            <p:spPr>
              <a:xfrm flipH="1" flipV="1">
                <a:off x="891809" y="2897828"/>
                <a:ext cx="1183996" cy="145047"/>
              </a:xfrm>
              <a:prstGeom prst="line">
                <a:avLst/>
              </a:prstGeom>
              <a:ln w="952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25" name="화살표: 아래쪽 124">
              <a:extLst>
                <a:ext uri="{FF2B5EF4-FFF2-40B4-BE49-F238E27FC236}">
                  <a16:creationId xmlns:a16="http://schemas.microsoft.com/office/drawing/2014/main" id="{10E6FB19-A26D-3F33-217F-27904AAB0BE9}"/>
                </a:ext>
              </a:extLst>
            </p:cNvPr>
            <p:cNvSpPr/>
            <p:nvPr/>
          </p:nvSpPr>
          <p:spPr>
            <a:xfrm rot="16200000">
              <a:off x="7439108" y="3220962"/>
              <a:ext cx="365126" cy="346836"/>
            </a:xfrm>
            <a:prstGeom prst="downArrow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5D7CF9F0-F66C-635C-6972-BDE1E42BD02D}"/>
                </a:ext>
              </a:extLst>
            </p:cNvPr>
            <p:cNvGrpSpPr/>
            <p:nvPr/>
          </p:nvGrpSpPr>
          <p:grpSpPr>
            <a:xfrm rot="5400000">
              <a:off x="6578526" y="2723125"/>
              <a:ext cx="980574" cy="155652"/>
              <a:chOff x="1208223" y="5008964"/>
              <a:chExt cx="914083" cy="153905"/>
            </a:xfrm>
            <a:solidFill>
              <a:srgbClr val="FF0000"/>
            </a:solidFill>
          </p:grpSpPr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9B0A4913-BB90-E6AF-704D-5DA7C2CCA4D1}"/>
                  </a:ext>
                </a:extLst>
              </p:cNvPr>
              <p:cNvSpPr/>
              <p:nvPr/>
            </p:nvSpPr>
            <p:spPr>
              <a:xfrm>
                <a:off x="1208223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1D3DBE77-4A78-5010-6545-D3C33179861F}"/>
                  </a:ext>
                </a:extLst>
              </p:cNvPr>
              <p:cNvSpPr/>
              <p:nvPr/>
            </p:nvSpPr>
            <p:spPr>
              <a:xfrm>
                <a:off x="1362482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25A1F0DE-AA87-1476-52B5-7C94527D6D4F}"/>
                  </a:ext>
                </a:extLst>
              </p:cNvPr>
              <p:cNvSpPr/>
              <p:nvPr/>
            </p:nvSpPr>
            <p:spPr>
              <a:xfrm>
                <a:off x="1515194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77EEE9B-99E5-33FA-C22D-B9DDD1F7C695}"/>
                  </a:ext>
                </a:extLst>
              </p:cNvPr>
              <p:cNvSpPr/>
              <p:nvPr/>
            </p:nvSpPr>
            <p:spPr>
              <a:xfrm>
                <a:off x="1667044" y="5009548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B8AE1BA-505D-1A66-5CDD-D2B91E6A51EB}"/>
                  </a:ext>
                </a:extLst>
              </p:cNvPr>
              <p:cNvSpPr/>
              <p:nvPr/>
            </p:nvSpPr>
            <p:spPr>
              <a:xfrm>
                <a:off x="1819756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F1D9A3E0-B374-5617-E723-15A7E128C490}"/>
                  </a:ext>
                </a:extLst>
              </p:cNvPr>
              <p:cNvSpPr/>
              <p:nvPr/>
            </p:nvSpPr>
            <p:spPr>
              <a:xfrm>
                <a:off x="1968985" y="5008964"/>
                <a:ext cx="153321" cy="153321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</p:grpSp>
        <p:grpSp>
          <p:nvGrpSpPr>
            <p:cNvPr id="133" name="그룹 132">
              <a:extLst>
                <a:ext uri="{FF2B5EF4-FFF2-40B4-BE49-F238E27FC236}">
                  <a16:creationId xmlns:a16="http://schemas.microsoft.com/office/drawing/2014/main" id="{4125768A-7FCB-DB9F-764F-234FBEEBD747}"/>
                </a:ext>
              </a:extLst>
            </p:cNvPr>
            <p:cNvGrpSpPr/>
            <p:nvPr/>
          </p:nvGrpSpPr>
          <p:grpSpPr>
            <a:xfrm>
              <a:off x="6990987" y="3302377"/>
              <a:ext cx="155651" cy="980574"/>
              <a:chOff x="5991235" y="4271147"/>
              <a:chExt cx="155651" cy="980574"/>
            </a:xfrm>
          </p:grpSpPr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957D1E35-BA6D-928D-BB6F-40027BC81209}"/>
                  </a:ext>
                </a:extLst>
              </p:cNvPr>
              <p:cNvSpPr/>
              <p:nvPr/>
            </p:nvSpPr>
            <p:spPr>
              <a:xfrm rot="5400000">
                <a:off x="5987119" y="4275853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862211D5-37EC-60BE-70F5-3354D0380D2F}"/>
                  </a:ext>
                </a:extLst>
              </p:cNvPr>
              <p:cNvSpPr/>
              <p:nvPr/>
            </p:nvSpPr>
            <p:spPr>
              <a:xfrm rot="5400000">
                <a:off x="5987119" y="4441333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71ABCBB7-A8AC-10B5-C9F6-6448708D2B55}"/>
                  </a:ext>
                </a:extLst>
              </p:cNvPr>
              <p:cNvSpPr/>
              <p:nvPr/>
            </p:nvSpPr>
            <p:spPr>
              <a:xfrm rot="5400000">
                <a:off x="5987119" y="4605153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8E97D912-7489-A14E-3CB5-B47FA3AECB70}"/>
                  </a:ext>
                </a:extLst>
              </p:cNvPr>
              <p:cNvSpPr/>
              <p:nvPr/>
            </p:nvSpPr>
            <p:spPr>
              <a:xfrm rot="5400000">
                <a:off x="5986529" y="4768049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/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7BA460DD-55DC-6BE7-F509-FB57DC36E033}"/>
                  </a:ext>
                </a:extLst>
              </p:cNvPr>
              <p:cNvSpPr/>
              <p:nvPr/>
            </p:nvSpPr>
            <p:spPr>
              <a:xfrm rot="5400000">
                <a:off x="5987119" y="4931869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  <p:sp>
            <p:nvSpPr>
              <p:cNvPr id="139" name="직사각형 138">
                <a:extLst>
                  <a:ext uri="{FF2B5EF4-FFF2-40B4-BE49-F238E27FC236}">
                    <a16:creationId xmlns:a16="http://schemas.microsoft.com/office/drawing/2014/main" id="{B7315DAB-F200-73F5-FFCD-67B9ED590E81}"/>
                  </a:ext>
                </a:extLst>
              </p:cNvPr>
              <p:cNvSpPr/>
              <p:nvPr/>
            </p:nvSpPr>
            <p:spPr>
              <a:xfrm rot="5400000">
                <a:off x="5987119" y="5091953"/>
                <a:ext cx="164474" cy="155061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13" dirty="0"/>
              </a:p>
            </p:txBody>
          </p:sp>
        </p:grpSp>
      </p:grpSp>
      <p:cxnSp>
        <p:nvCxnSpPr>
          <p:cNvPr id="141" name="직선 연결선 140">
            <a:extLst>
              <a:ext uri="{FF2B5EF4-FFF2-40B4-BE49-F238E27FC236}">
                <a16:creationId xmlns:a16="http://schemas.microsoft.com/office/drawing/2014/main" id="{CDFCB030-2F56-3675-0958-820A97E03EFB}"/>
              </a:ext>
            </a:extLst>
          </p:cNvPr>
          <p:cNvCxnSpPr>
            <a:cxnSpLocks/>
          </p:cNvCxnSpPr>
          <p:nvPr/>
        </p:nvCxnSpPr>
        <p:spPr>
          <a:xfrm>
            <a:off x="292813" y="4776106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016DD373-4EE8-F803-F989-93A1272D26D9}"/>
              </a:ext>
            </a:extLst>
          </p:cNvPr>
          <p:cNvSpPr txBox="1"/>
          <p:nvPr/>
        </p:nvSpPr>
        <p:spPr>
          <a:xfrm>
            <a:off x="124821" y="5043837"/>
            <a:ext cx="8671197" cy="6574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지역적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local 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특징에 특화된 </a:t>
            </a: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cnn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기반 </a:t>
            </a: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efficientnet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 b1 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과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global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한 특징에 특화된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transformer 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기반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vit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모델을 통해 나온 각 특징을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특징수준의 앙상블 을 통해 </a:t>
            </a:r>
            <a:r>
              <a:rPr lang="ko-KR" altLang="en-US" sz="1600" b="1" dirty="0" err="1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과적합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 개선 </a:t>
            </a:r>
            <a:endParaRPr lang="en-US" altLang="ko-KR" sz="1600" b="1" dirty="0">
              <a:solidFill>
                <a:schemeClr val="accent1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D65EF4-DA1A-9411-AB32-197DDA39DB6D}"/>
              </a:ext>
            </a:extLst>
          </p:cNvPr>
          <p:cNvSpPr txBox="1"/>
          <p:nvPr/>
        </p:nvSpPr>
        <p:spPr>
          <a:xfrm>
            <a:off x="476249" y="175492"/>
            <a:ext cx="698977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최종 모델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선정 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(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모델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>
              <a:defRPr/>
            </a:pP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3740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4E3E4-C245-CF9D-6967-D51072793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96DA146-902E-C55F-F274-FB25312558F2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5AF7F0-AE3A-7CB4-D1DF-4DA97547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33FCD51-363D-9D2D-43BF-4CD3FB4D80E0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1E87A6F-95BB-8AE3-225F-2D8F4D80C6E8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D4B1877-916E-C0E9-07A3-F4E0946FEC46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FAE48E8D-DAE7-CD49-B032-1B583499A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7F5A834-E8BF-33D1-847A-132987D165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3" y="1716263"/>
            <a:ext cx="4146200" cy="3440826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F9FDBE1-08FF-22B6-3F4B-1B44DB90506E}"/>
              </a:ext>
            </a:extLst>
          </p:cNvPr>
          <p:cNvCxnSpPr>
            <a:cxnSpLocks/>
          </p:cNvCxnSpPr>
          <p:nvPr/>
        </p:nvCxnSpPr>
        <p:spPr>
          <a:xfrm>
            <a:off x="4374035" y="1244629"/>
            <a:ext cx="0" cy="440150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00EF024-F19C-6B33-E9BF-4AA057EC5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389" y="1279777"/>
            <a:ext cx="4571998" cy="44297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861A22-76F6-480D-605D-CA74022C8FBE}"/>
              </a:ext>
            </a:extLst>
          </p:cNvPr>
          <p:cNvSpPr txBox="1"/>
          <p:nvPr/>
        </p:nvSpPr>
        <p:spPr>
          <a:xfrm>
            <a:off x="476249" y="175492"/>
            <a:ext cx="698977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최종 모델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선정 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(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>
              <a:defRPr/>
            </a:pP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0868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B409D0-4B09-09EE-AFF6-42F8FBDAD798}"/>
              </a:ext>
            </a:extLst>
          </p:cNvPr>
          <p:cNvCxnSpPr>
            <a:cxnSpLocks/>
          </p:cNvCxnSpPr>
          <p:nvPr/>
        </p:nvCxnSpPr>
        <p:spPr>
          <a:xfrm>
            <a:off x="3546203" y="1302940"/>
            <a:ext cx="0" cy="49564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3A80D1F-4FA6-AC85-F680-59302B48AB36}"/>
              </a:ext>
            </a:extLst>
          </p:cNvPr>
          <p:cNvSpPr/>
          <p:nvPr/>
        </p:nvSpPr>
        <p:spPr>
          <a:xfrm>
            <a:off x="3506475" y="1777825"/>
            <a:ext cx="80230" cy="80230"/>
          </a:xfrm>
          <a:prstGeom prst="ellipse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3817F2-5476-04ED-C5F9-547850EF3535}"/>
              </a:ext>
            </a:extLst>
          </p:cNvPr>
          <p:cNvSpPr/>
          <p:nvPr/>
        </p:nvSpPr>
        <p:spPr>
          <a:xfrm>
            <a:off x="3717956" y="776848"/>
            <a:ext cx="5400835" cy="552484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ko-KR" altLang="en-US" sz="2000" b="1" dirty="0">
                <a:latin typeface="Times New Roman"/>
                <a:ea typeface="맑은 고딕"/>
                <a:cs typeface="Times New Roman"/>
              </a:rPr>
              <a:t>목차</a:t>
            </a:r>
            <a:endParaRPr lang="en-US" altLang="ko-KR" sz="2000" b="1" dirty="0">
              <a:latin typeface="Times New Roman"/>
              <a:ea typeface="맑은 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dirty="0">
                <a:latin typeface="Times New Roman"/>
                <a:ea typeface="맑은 고딕"/>
                <a:cs typeface="Times New Roman"/>
              </a:rPr>
              <a:t>과제 배경 </a:t>
            </a:r>
            <a:endParaRPr lang="en-US" altLang="ko-KR" sz="2000" b="1" dirty="0">
              <a:latin typeface="Times New Roman"/>
              <a:ea typeface="맑은 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dirty="0">
                <a:latin typeface="Times New Roman"/>
                <a:ea typeface="맑은 고딕"/>
                <a:cs typeface="Times New Roman"/>
              </a:rPr>
              <a:t>주제 설명</a:t>
            </a: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kern="0" dirty="0">
                <a:latin typeface="Times New Roman"/>
                <a:ea typeface="한양중고딕"/>
                <a:cs typeface="Times New Roman"/>
              </a:rPr>
              <a:t>역할 분담</a:t>
            </a:r>
            <a:endParaRPr lang="en-US" altLang="ko-KR" sz="2000" b="1" kern="0" dirty="0">
              <a:latin typeface="Times New Roman"/>
              <a:ea typeface="한양중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kern="0" dirty="0">
                <a:latin typeface="Times New Roman"/>
                <a:ea typeface="맑은 고딕"/>
                <a:cs typeface="Times New Roman"/>
              </a:rPr>
              <a:t>데이터셋 구성</a:t>
            </a:r>
            <a:endParaRPr lang="en-US" altLang="ko-KR" sz="2000" b="1" kern="0" dirty="0">
              <a:latin typeface="Times New Roman"/>
              <a:ea typeface="맑은 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kern="0" dirty="0">
                <a:latin typeface="Times New Roman"/>
                <a:ea typeface="맑은 고딕"/>
                <a:cs typeface="Times New Roman"/>
              </a:rPr>
              <a:t>모델 선정 과정</a:t>
            </a:r>
            <a:endParaRPr lang="en-US" altLang="ko-KR" sz="2000" b="1" kern="0" dirty="0">
              <a:latin typeface="Times New Roman"/>
              <a:ea typeface="맑은 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kern="0" dirty="0" err="1">
                <a:latin typeface="Times New Roman"/>
                <a:ea typeface="맑은 고딕"/>
                <a:cs typeface="Times New Roman"/>
              </a:rPr>
              <a:t>전처리</a:t>
            </a:r>
            <a:r>
              <a:rPr lang="en-US" altLang="ko-KR" sz="20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000" b="1" kern="0" dirty="0">
                <a:latin typeface="Times New Roman"/>
                <a:ea typeface="맑은 고딕"/>
                <a:cs typeface="Times New Roman"/>
              </a:rPr>
              <a:t>손실함수 구성</a:t>
            </a:r>
            <a:endParaRPr lang="en-US" altLang="ko-KR" sz="2000" b="1" kern="0" dirty="0">
              <a:latin typeface="Times New Roman"/>
              <a:ea typeface="맑은 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kern="0" dirty="0">
                <a:latin typeface="Times New Roman"/>
                <a:ea typeface="맑은 고딕"/>
                <a:cs typeface="Times New Roman"/>
              </a:rPr>
              <a:t>최종 모델</a:t>
            </a:r>
            <a:r>
              <a:rPr lang="en-US" altLang="ko-KR" sz="20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000" b="1" kern="0" dirty="0">
                <a:latin typeface="Times New Roman"/>
                <a:ea typeface="맑은 고딕"/>
                <a:cs typeface="Times New Roman"/>
              </a:rPr>
              <a:t>손실함수 선정</a:t>
            </a:r>
            <a:endParaRPr lang="en-US" altLang="ko-KR" sz="2000" b="1" kern="0" dirty="0"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363A016-FE94-C7B5-6FA0-2F574F0A9A5D}"/>
              </a:ext>
            </a:extLst>
          </p:cNvPr>
          <p:cNvSpPr/>
          <p:nvPr/>
        </p:nvSpPr>
        <p:spPr>
          <a:xfrm>
            <a:off x="3506088" y="3193698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E4E383-091C-6E11-79B6-76E3044A95A7}"/>
              </a:ext>
            </a:extLst>
          </p:cNvPr>
          <p:cNvSpPr/>
          <p:nvPr/>
        </p:nvSpPr>
        <p:spPr>
          <a:xfrm>
            <a:off x="566737" y="1166958"/>
            <a:ext cx="25844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aseline="0">
                <a:latin typeface="Times New Roman" panose="02020603050405020304" pitchFamily="18" charset="0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B642471-6B11-9CF0-E1CC-DF9DF808C7E0}"/>
              </a:ext>
            </a:extLst>
          </p:cNvPr>
          <p:cNvSpPr/>
          <p:nvPr/>
        </p:nvSpPr>
        <p:spPr>
          <a:xfrm>
            <a:off x="3504927" y="2490672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F1700A-4BD7-3A00-CEA2-9CC1785553C6}"/>
              </a:ext>
            </a:extLst>
          </p:cNvPr>
          <p:cNvSpPr/>
          <p:nvPr/>
        </p:nvSpPr>
        <p:spPr>
          <a:xfrm>
            <a:off x="0" y="1353432"/>
            <a:ext cx="1133475" cy="472338"/>
          </a:xfrm>
          <a:prstGeom prst="rect">
            <a:avLst/>
          </a:prstGeom>
          <a:solidFill>
            <a:srgbClr val="12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40ACBB-79DE-3963-F143-A2D52D1866B7}"/>
              </a:ext>
            </a:extLst>
          </p:cNvPr>
          <p:cNvSpPr/>
          <p:nvPr/>
        </p:nvSpPr>
        <p:spPr>
          <a:xfrm>
            <a:off x="0" y="1353432"/>
            <a:ext cx="182880" cy="472338"/>
          </a:xfrm>
          <a:prstGeom prst="rect">
            <a:avLst/>
          </a:prstGeom>
          <a:solidFill>
            <a:srgbClr val="DBA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E9ED056-A588-5E6A-A0A4-19CDC8D42EA4}"/>
              </a:ext>
            </a:extLst>
          </p:cNvPr>
          <p:cNvSpPr/>
          <p:nvPr/>
        </p:nvSpPr>
        <p:spPr>
          <a:xfrm>
            <a:off x="3504927" y="4614332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F1C1D-B1D1-8E2C-85BC-91783157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71" y="150179"/>
            <a:ext cx="1556161" cy="38398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5D937DB-CE58-01AB-82D2-9A276335BDB4}"/>
              </a:ext>
            </a:extLst>
          </p:cNvPr>
          <p:cNvSpPr/>
          <p:nvPr/>
        </p:nvSpPr>
        <p:spPr>
          <a:xfrm>
            <a:off x="3504927" y="3918799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ADAFC71-4F85-538A-660E-7DEC36580AB5}"/>
              </a:ext>
            </a:extLst>
          </p:cNvPr>
          <p:cNvSpPr/>
          <p:nvPr/>
        </p:nvSpPr>
        <p:spPr>
          <a:xfrm>
            <a:off x="3504927" y="5342992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F54C17-A133-43F8-44DE-F8AE0DEA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9BA87AD-C2FD-5EAA-8CA2-9FE966ED3649}"/>
              </a:ext>
            </a:extLst>
          </p:cNvPr>
          <p:cNvSpPr/>
          <p:nvPr/>
        </p:nvSpPr>
        <p:spPr>
          <a:xfrm>
            <a:off x="3504927" y="6071652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75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8BAF0-AA28-E05D-A5DF-E6094857A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9006A8C-1D7F-BEE2-64E8-3CE67A04E32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33CEB8-7A32-D55E-4961-92F0D72F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F9545DB-A316-7F72-408F-83292F89B095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0C65D31-F075-2EFB-EBEE-D3E03B05AE98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B7DB52C-5B88-9D93-CB48-DEA6807F918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381FBEA0-CE8B-CD66-F889-36AA87EC5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0677F2-0519-1E41-4FB4-4491B774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29106"/>
            <a:ext cx="4298269" cy="300039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F92CD8-BB0E-6E35-04A0-10137C454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731" y="867989"/>
            <a:ext cx="3724234" cy="2929177"/>
          </a:xfrm>
          <a:prstGeom prst="rect">
            <a:avLst/>
          </a:prstGeom>
        </p:spPr>
      </p:pic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8EA9ED09-28ED-2024-49FE-829B55AB5AF4}"/>
              </a:ext>
            </a:extLst>
          </p:cNvPr>
          <p:cNvSpPr/>
          <p:nvPr/>
        </p:nvSpPr>
        <p:spPr>
          <a:xfrm rot="16200000">
            <a:off x="4096526" y="2331379"/>
            <a:ext cx="283885" cy="343341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709774B8-C0D8-99CC-C4D0-E746CDC472BA}"/>
              </a:ext>
            </a:extLst>
          </p:cNvPr>
          <p:cNvSpPr/>
          <p:nvPr/>
        </p:nvSpPr>
        <p:spPr>
          <a:xfrm>
            <a:off x="5604263" y="3821138"/>
            <a:ext cx="283885" cy="343341"/>
          </a:xfrm>
          <a:prstGeom prst="down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433815-1711-03F1-2752-11551BEA1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7842" y="4207540"/>
            <a:ext cx="5848187" cy="22570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F8D237-D42A-0870-8578-8D8FDD6DD276}"/>
              </a:ext>
            </a:extLst>
          </p:cNvPr>
          <p:cNvSpPr txBox="1"/>
          <p:nvPr/>
        </p:nvSpPr>
        <p:spPr>
          <a:xfrm>
            <a:off x="476249" y="175492"/>
            <a:ext cx="698977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최종 모델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선정 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(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>
              <a:defRPr/>
            </a:pP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5388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B9EF3-5198-B9C9-6223-3ED8B8223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34AF8C6-90CC-4650-35A8-CC5406FA764B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071934-6E22-6B93-6267-9BBDA443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492875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68CCD29-A1CB-82D7-8985-0F26B6763669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CB4FEE-53B1-DB6A-C4AC-412D6955BB5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F876382-2636-D050-B861-E9BAA8281E20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F95CF80-728A-407F-7EB5-2EA9D3782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1A2ECBF-11EA-01C7-7FDE-13957357B2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" y="1117932"/>
            <a:ext cx="8796020" cy="3736871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EDAC01B-8802-79D8-FFFB-D79822F72082}"/>
              </a:ext>
            </a:extLst>
          </p:cNvPr>
          <p:cNvCxnSpPr>
            <a:cxnSpLocks/>
          </p:cNvCxnSpPr>
          <p:nvPr/>
        </p:nvCxnSpPr>
        <p:spPr>
          <a:xfrm>
            <a:off x="180703" y="5049483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5C33BB-EC7E-98F8-C0EC-5921DFFFFDD9}"/>
              </a:ext>
            </a:extLst>
          </p:cNvPr>
          <p:cNvSpPr txBox="1"/>
          <p:nvPr/>
        </p:nvSpPr>
        <p:spPr>
          <a:xfrm>
            <a:off x="124290" y="5468499"/>
            <a:ext cx="8671197" cy="7850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최종적으로 초반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resnet50 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기반 모델 과 접근론보다 다양한 실험을 통해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loss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값을 낮추고 </a:t>
            </a:r>
            <a:endParaRPr lang="en-US" altLang="ko-KR" sz="1600" b="1" dirty="0"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일반화 성능을 끌어올림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.</a:t>
            </a:r>
            <a:endParaRPr lang="en-US" altLang="ko-KR" sz="1600" b="1" dirty="0">
              <a:solidFill>
                <a:schemeClr val="accent1"/>
              </a:solidFill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CDBA6-186D-4868-6970-93E3ADCC39A1}"/>
              </a:ext>
            </a:extLst>
          </p:cNvPr>
          <p:cNvSpPr txBox="1"/>
          <p:nvPr/>
        </p:nvSpPr>
        <p:spPr>
          <a:xfrm>
            <a:off x="476249" y="175492"/>
            <a:ext cx="698977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VII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최종 모델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손실함수 선정 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(</a:t>
            </a:r>
            <a:r>
              <a:rPr lang="ko-KR" altLang="en-US" sz="2800" b="1" kern="0" dirty="0">
                <a:latin typeface="Times New Roman"/>
                <a:ea typeface="맑은 고딕"/>
                <a:cs typeface="Times New Roman"/>
              </a:rPr>
              <a:t>최종</a:t>
            </a:r>
            <a:r>
              <a:rPr lang="en-US" altLang="ko-KR" sz="2800" b="1" kern="0" dirty="0">
                <a:latin typeface="Times New Roman"/>
                <a:ea typeface="맑은 고딕"/>
                <a:cs typeface="Times New Roman"/>
              </a:rPr>
              <a:t>)</a:t>
            </a:r>
          </a:p>
          <a:p>
            <a:pPr>
              <a:defRPr/>
            </a:pP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430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02972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I. </a:t>
            </a:r>
            <a:r>
              <a:rPr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과제 </a:t>
            </a:r>
            <a:r>
              <a:rPr lang="ko-KR" altLang="en-US" sz="2800" b="1" dirty="0">
                <a:latin typeface="Times New Roman"/>
                <a:ea typeface="맑은 고딕"/>
                <a:cs typeface="Times New Roman"/>
              </a:rPr>
              <a:t>배경</a:t>
            </a: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237036" y="915004"/>
            <a:ext cx="8377408" cy="60358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ko-KR" altLang="en-US" sz="2000" b="1" dirty="0">
                <a:latin typeface="Times New Roman"/>
                <a:ea typeface="맑은 고딕"/>
                <a:cs typeface="Times New Roman"/>
              </a:rPr>
              <a:t>         </a:t>
            </a: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현대 의학의 발전과 함께 데이터 기반 의료 접근법이 주목받고 있다</a:t>
            </a:r>
            <a:r>
              <a:rPr lang="en-US" altLang="ko-KR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. </a:t>
            </a: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endParaRPr lang="en-US" altLang="ko-KR" sz="2000" dirty="0"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특히 유전자 데이터를 활용한 개인 맞춤형 의료가 주목받고 있는 상황이다</a:t>
            </a:r>
            <a:r>
              <a:rPr lang="en-US" altLang="ko-KR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.</a:t>
            </a: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endParaRPr lang="en-US" altLang="ko-KR" sz="2000" dirty="0"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latin typeface="Times New Roman"/>
                <a:ea typeface="맑은 고딕"/>
                <a:cs typeface="Times New Roman"/>
              </a:rPr>
              <a:t>하지만  이러한 의료 데이터는 복잡하고 대량의 데이터로 구성되어 있으며</a:t>
            </a:r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2000" dirty="0">
                <a:latin typeface="Times New Roman"/>
                <a:ea typeface="맑은 고딕"/>
                <a:cs typeface="Times New Roman"/>
              </a:rPr>
              <a:t>이를 효율적으로 처리하고 분석하기 위한 도구로 인공지능이 활용되어진다</a:t>
            </a:r>
            <a:r>
              <a:rPr lang="en-US" altLang="ko-KR" sz="2000" dirty="0">
                <a:latin typeface="Times New Roman"/>
                <a:ea typeface="맑은 고딕"/>
                <a:cs typeface="Times New Roman"/>
              </a:rPr>
              <a:t>.</a:t>
            </a: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endParaRPr lang="ko-KR" altLang="en-US" sz="20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marR="0" lvl="1" indent="-285750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F398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2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위와 같이 기존의 유전자 발현 분석은 시간과 비용이 많이 드는 복잡한 과정이다 따라서 </a:t>
            </a:r>
            <a:r>
              <a:rPr lang="en-US" altLang="ko-KR" sz="20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AI</a:t>
            </a:r>
            <a:r>
              <a:rPr lang="ko-KR" altLang="en-US" sz="2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활용하여 이 과정을 높은 정확도로 간소화 시키는 것이 주요 목표이다</a:t>
            </a:r>
            <a:r>
              <a:rPr lang="en-US" altLang="ko-KR" sz="2000" b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1600" dirty="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Tx/>
              <a:buAutoNum type="arabicPeriod"/>
              <a:defRPr/>
            </a:pP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57EAB-1091-4363-C2A5-4EA2DCD1AFBC}"/>
              </a:ext>
            </a:extLst>
          </p:cNvPr>
          <p:cNvSpPr txBox="1"/>
          <p:nvPr/>
        </p:nvSpPr>
        <p:spPr>
          <a:xfrm>
            <a:off x="5288437" y="-9332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q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405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773B8-9BB0-5A6E-631B-5A6931B53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A1815E1-9896-3817-318E-49BC821319F9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F89664-D1A0-50CF-5EE3-334AF1606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06B85F-6A9D-DEEB-DBDB-7D83556B7154}"/>
              </a:ext>
            </a:extLst>
          </p:cNvPr>
          <p:cNvSpPr txBox="1"/>
          <p:nvPr/>
        </p:nvSpPr>
        <p:spPr>
          <a:xfrm>
            <a:off x="476250" y="175492"/>
            <a:ext cx="202972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I. </a:t>
            </a:r>
            <a:r>
              <a:rPr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과제 </a:t>
            </a:r>
            <a:r>
              <a:rPr lang="ko-KR" altLang="en-US" sz="2800" b="1" dirty="0">
                <a:latin typeface="Times New Roman"/>
                <a:ea typeface="맑은 고딕"/>
                <a:cs typeface="Times New Roman"/>
              </a:rPr>
              <a:t>배경</a:t>
            </a: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C38F532-6A5E-4B94-A6BE-9969024CDD44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34722D5-22AC-2DBF-7237-1177569FFEB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E0FC21-97DB-4726-D85F-66E67AB483CC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50337B4-6BE0-9D8C-95AD-0CD330EFA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8474C9-502B-FC5C-14D8-F9FCEEA158F1}"/>
              </a:ext>
            </a:extLst>
          </p:cNvPr>
          <p:cNvSpPr txBox="1"/>
          <p:nvPr/>
        </p:nvSpPr>
        <p:spPr>
          <a:xfrm>
            <a:off x="5288437" y="-9332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q</a:t>
            </a:r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AEA0F2-EDD6-D0A2-65EB-06A31BB3E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08668"/>
            <a:ext cx="4392890" cy="41289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4FD53B-D333-66FC-6C4B-8548A72FF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10" y="2762055"/>
            <a:ext cx="3761295" cy="23755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810DA6-4126-48C7-01B9-3C43FC3B1B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98" y="896449"/>
            <a:ext cx="3695307" cy="194101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16C6C2E-6195-4F2D-964E-527CA5E3D4EF}"/>
              </a:ext>
            </a:extLst>
          </p:cNvPr>
          <p:cNvCxnSpPr>
            <a:cxnSpLocks/>
          </p:cNvCxnSpPr>
          <p:nvPr/>
        </p:nvCxnSpPr>
        <p:spPr>
          <a:xfrm>
            <a:off x="4345756" y="801278"/>
            <a:ext cx="0" cy="433633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852E4D6-EFD6-A169-905F-6803CCECBC5D}"/>
              </a:ext>
            </a:extLst>
          </p:cNvPr>
          <p:cNvSpPr txBox="1"/>
          <p:nvPr/>
        </p:nvSpPr>
        <p:spPr>
          <a:xfrm>
            <a:off x="588891" y="5040952"/>
            <a:ext cx="8093851" cy="15982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ko-KR" altLang="en-US" sz="2000" b="1" dirty="0">
                <a:latin typeface="Times New Roman"/>
                <a:ea typeface="맑은 고딕"/>
                <a:cs typeface="Times New Roman"/>
              </a:rPr>
              <a:t>         </a:t>
            </a: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국내외에서 </a:t>
            </a:r>
            <a:r>
              <a:rPr lang="en-US" altLang="ko-KR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H&amp;E </a:t>
            </a:r>
            <a:r>
              <a:rPr lang="ko-KR" altLang="en-US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유전체 이미지를 이용한 </a:t>
            </a:r>
            <a:r>
              <a:rPr lang="ko-KR" altLang="en-US" sz="2000" dirty="0" err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발현량</a:t>
            </a:r>
            <a:r>
              <a:rPr lang="ko-KR" altLang="en-US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측정에 관해 다양한 연구가 이루어지고 있음</a:t>
            </a:r>
            <a:r>
              <a:rPr lang="en-US" altLang="ko-KR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.</a:t>
            </a:r>
            <a:r>
              <a:rPr lang="ko-KR" altLang="en-US" sz="20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</a:t>
            </a:r>
            <a:endParaRPr lang="en-US" altLang="ko-KR" sz="1600" dirty="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Tx/>
              <a:buAutoNum type="arabicPeriod"/>
              <a:defRPr/>
            </a:pP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45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1691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err="1">
                <a:latin typeface="Times New Roman"/>
                <a:ea typeface="맑은 고딕"/>
                <a:cs typeface="Times New Roman"/>
              </a:rPr>
              <a:t>ⅠI</a:t>
            </a:r>
            <a:r>
              <a:rPr lang="en-US" altLang="ko-KR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주제 설명</a:t>
            </a: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237036" y="801345"/>
            <a:ext cx="8432132" cy="45384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sz="2000" b="1" dirty="0">
                <a:latin typeface="Times New Roman"/>
                <a:ea typeface="맑은 고딕"/>
                <a:cs typeface="Times New Roman"/>
              </a:rPr>
              <a:t>    </a:t>
            </a:r>
            <a:endParaRPr lang="en-US" altLang="ko-KR" sz="2000" b="1" dirty="0"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500"/>
              </a:spcAft>
              <a:defRPr/>
            </a:pPr>
            <a:r>
              <a:rPr lang="en-US" sz="2000" b="1" dirty="0">
                <a:latin typeface="Times New Roman"/>
                <a:ea typeface="맑은 고딕"/>
                <a:cs typeface="Times New Roman"/>
              </a:rPr>
              <a:t>     "</a:t>
            </a:r>
            <a:r>
              <a:rPr lang="en-US" altLang="ko-KR" sz="2000" b="1" dirty="0"/>
              <a:t>H&amp;E </a:t>
            </a:r>
            <a:r>
              <a:rPr lang="ko-KR" altLang="en-US" sz="2000" b="1" dirty="0"/>
              <a:t>염색된 조직 이미지로부터 유전자 발현 예측</a:t>
            </a:r>
            <a:r>
              <a:rPr lang="en-US" sz="2000" b="1" dirty="0">
                <a:latin typeface="Times New Roman"/>
                <a:ea typeface="맑은 고딕"/>
                <a:cs typeface="Times New Roman"/>
              </a:rPr>
              <a:t>“</a:t>
            </a:r>
            <a:endParaRPr lang="en-US" altLang="ko-KR" sz="20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500"/>
              </a:spcAft>
              <a:defRPr/>
            </a:pPr>
            <a:endParaRPr lang="en-US" altLang="ko-KR" sz="20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목표 </a:t>
            </a: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: </a:t>
            </a: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      H&amp;E 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염색된 조직 이미지를 입력으로 받아</a:t>
            </a: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해당 이미지에서 유전자 발현 데이터를               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      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정확히 예측하는 인공지능 모델을 개발하는 것 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방식</a:t>
            </a:r>
            <a:r>
              <a:rPr lang="en-US" altLang="ko-KR" sz="16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:</a:t>
            </a: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altLang="ko-KR" sz="1600" b="1" dirty="0"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     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제공되어진 학습 데이터는 염색체 이미지와 유전자 발현 정보가 결합되어 있으며</a:t>
            </a: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, </a:t>
            </a: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      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모델은 이 데이터를 학습하여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이미지와 유전자 발현 간의 관계를 이해해야 함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.</a:t>
            </a: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      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이후 평가 단계에서는 발현 정보가 </a:t>
            </a:r>
            <a:r>
              <a:rPr lang="ko-KR" altLang="en-US" sz="1600" dirty="0" err="1">
                <a:latin typeface="Times New Roman"/>
                <a:ea typeface="맑은 고딕"/>
                <a:cs typeface="Times New Roman"/>
              </a:rPr>
              <a:t>마스킹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 된 새로운 </a:t>
            </a:r>
            <a:r>
              <a:rPr lang="ko-KR" altLang="en-US" sz="1600" dirty="0" err="1">
                <a:latin typeface="Times New Roman"/>
                <a:ea typeface="맑은 고딕"/>
                <a:cs typeface="Times New Roman"/>
              </a:rPr>
              <a:t>발현체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 이미지를 받아서 해당      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     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이미지의  발현 정보를 가장 유사하게 맞추는 것이 목표</a:t>
            </a:r>
            <a:endParaRPr lang="en-US" altLang="ko-KR" sz="1600" b="1" dirty="0">
              <a:solidFill>
                <a:schemeClr val="accent1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5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30864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 err="1">
                <a:latin typeface="Times New Roman"/>
                <a:ea typeface="맑은 고딕"/>
                <a:cs typeface="Times New Roman"/>
              </a:rPr>
              <a:t>ⅠI</a:t>
            </a:r>
            <a:r>
              <a:rPr lang="en-US" sz="2800" b="1" err="1">
                <a:latin typeface="Times New Roman"/>
                <a:cs typeface="Times New Roman"/>
              </a:rPr>
              <a:t>I</a:t>
            </a:r>
            <a:r>
              <a:rPr lang="en-US" altLang="ko-KR" sz="2800" b="1"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역할 분담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180703" y="1855692"/>
            <a:ext cx="8671197" cy="50813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endParaRPr lang="en-US" altLang="ko-KR" sz="2800" b="1" dirty="0">
              <a:solidFill>
                <a:srgbClr val="F39800"/>
              </a:solidFill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800" dirty="0">
                <a:solidFill>
                  <a:srgbClr val="000000"/>
                </a:solidFill>
                <a:ea typeface="+mn-lt"/>
                <a:cs typeface="+mn-lt"/>
              </a:rPr>
              <a:t>조건우 -  논문 분석</a:t>
            </a:r>
            <a:r>
              <a:rPr lang="en-US" altLang="ko-KR" sz="2800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ea typeface="+mn-lt"/>
                <a:cs typeface="+mn-lt"/>
              </a:rPr>
              <a:t>모델링</a:t>
            </a:r>
            <a:endParaRPr lang="en-US" altLang="ko-KR" sz="2800" dirty="0">
              <a:solidFill>
                <a:srgbClr val="000000"/>
              </a:solidFill>
              <a:ea typeface="맑은 고딕"/>
              <a:cs typeface="+mn-lt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800" dirty="0" err="1">
                <a:solidFill>
                  <a:srgbClr val="000000"/>
                </a:solidFill>
                <a:ea typeface="+mn-lt"/>
                <a:cs typeface="+mn-lt"/>
              </a:rPr>
              <a:t>문지환</a:t>
            </a:r>
            <a:r>
              <a:rPr lang="ko-KR" altLang="en-US" sz="2800" dirty="0">
                <a:solidFill>
                  <a:srgbClr val="000000"/>
                </a:solidFill>
                <a:ea typeface="+mn-lt"/>
                <a:cs typeface="+mn-lt"/>
              </a:rPr>
              <a:t> - </a:t>
            </a:r>
            <a:r>
              <a:rPr lang="ko-KR" sz="2800" dirty="0">
                <a:solidFill>
                  <a:srgbClr val="000000"/>
                </a:solidFill>
                <a:ea typeface="+mn-lt"/>
                <a:cs typeface="+mn-lt"/>
              </a:rPr>
              <a:t>EDA(</a:t>
            </a:r>
            <a:r>
              <a:rPr lang="ko-KR" sz="2800" dirty="0" err="1">
                <a:solidFill>
                  <a:srgbClr val="000000"/>
                </a:solidFill>
                <a:ea typeface="+mn-lt"/>
                <a:cs typeface="+mn-lt"/>
              </a:rPr>
              <a:t>Exploratory</a:t>
            </a:r>
            <a:r>
              <a:rPr lang="ko-KR" sz="2800" dirty="0">
                <a:solidFill>
                  <a:srgbClr val="000000"/>
                </a:solidFill>
                <a:ea typeface="+mn-lt"/>
                <a:cs typeface="+mn-lt"/>
              </a:rPr>
              <a:t> Data </a:t>
            </a:r>
            <a:r>
              <a:rPr lang="ko-KR" sz="2800" dirty="0" err="1">
                <a:solidFill>
                  <a:srgbClr val="000000"/>
                </a:solidFill>
                <a:ea typeface="+mn-lt"/>
                <a:cs typeface="+mn-lt"/>
              </a:rPr>
              <a:t>Analysis</a:t>
            </a:r>
            <a:r>
              <a:rPr lang="ko-KR" sz="2800" dirty="0">
                <a:solidFill>
                  <a:srgbClr val="000000"/>
                </a:solidFill>
                <a:ea typeface="+mn-lt"/>
                <a:cs typeface="+mn-lt"/>
              </a:rPr>
              <a:t>)</a:t>
            </a:r>
            <a:r>
              <a:rPr lang="en-US" altLang="ko-KR" sz="2800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ea typeface="+mn-lt"/>
                <a:cs typeface="+mn-lt"/>
              </a:rPr>
              <a:t>모델링</a:t>
            </a:r>
            <a:endParaRPr lang="en-US" altLang="ko-KR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800" dirty="0" err="1">
                <a:solidFill>
                  <a:srgbClr val="000000"/>
                </a:solidFill>
                <a:ea typeface="+mn-lt"/>
                <a:cs typeface="+mn-lt"/>
              </a:rPr>
              <a:t>백찬형</a:t>
            </a:r>
            <a:r>
              <a:rPr lang="ko-KR" altLang="en-US" sz="2800" dirty="0">
                <a:solidFill>
                  <a:srgbClr val="000000"/>
                </a:solidFill>
                <a:ea typeface="+mn-lt"/>
                <a:cs typeface="+mn-lt"/>
              </a:rPr>
              <a:t> - </a:t>
            </a:r>
            <a:r>
              <a:rPr lang="ko-KR" altLang="ko-KR" sz="2800" dirty="0">
                <a:solidFill>
                  <a:srgbClr val="000000"/>
                </a:solidFill>
                <a:ea typeface="+mn-lt"/>
                <a:cs typeface="+mn-lt"/>
              </a:rPr>
              <a:t>EDA(</a:t>
            </a:r>
            <a:r>
              <a:rPr lang="ko-KR" altLang="ko-KR" sz="2800" dirty="0" err="1">
                <a:solidFill>
                  <a:srgbClr val="000000"/>
                </a:solidFill>
                <a:ea typeface="+mn-lt"/>
                <a:cs typeface="+mn-lt"/>
              </a:rPr>
              <a:t>Exploratory</a:t>
            </a:r>
            <a:r>
              <a:rPr lang="ko-KR" altLang="ko-KR" sz="2800" dirty="0">
                <a:solidFill>
                  <a:srgbClr val="000000"/>
                </a:solidFill>
                <a:ea typeface="+mn-lt"/>
                <a:cs typeface="+mn-lt"/>
              </a:rPr>
              <a:t> Data </a:t>
            </a:r>
            <a:r>
              <a:rPr lang="ko-KR" altLang="ko-KR" sz="2800" dirty="0" err="1">
                <a:solidFill>
                  <a:srgbClr val="000000"/>
                </a:solidFill>
                <a:ea typeface="+mn-lt"/>
                <a:cs typeface="+mn-lt"/>
              </a:rPr>
              <a:t>Analysis</a:t>
            </a:r>
            <a:r>
              <a:rPr lang="ko-KR" altLang="ko-KR" sz="2800" dirty="0">
                <a:solidFill>
                  <a:srgbClr val="000000"/>
                </a:solidFill>
                <a:ea typeface="+mn-lt"/>
                <a:cs typeface="+mn-lt"/>
              </a:rPr>
              <a:t>)</a:t>
            </a:r>
            <a:r>
              <a:rPr lang="en-US" altLang="ko-KR" sz="2800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2800" dirty="0">
                <a:solidFill>
                  <a:srgbClr val="000000"/>
                </a:solidFill>
                <a:ea typeface="+mn-lt"/>
                <a:cs typeface="+mn-lt"/>
              </a:rPr>
              <a:t>모델링</a:t>
            </a:r>
            <a:endParaRPr lang="en-US" sz="2800" dirty="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2800" dirty="0"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endParaRPr lang="en-US" sz="2800" b="1" dirty="0">
              <a:solidFill>
                <a:srgbClr val="F39800"/>
              </a:solidFill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,Sans-Serif"/>
              <a:buChar char="§"/>
              <a:defRPr/>
            </a:pPr>
            <a:endParaRPr lang="ko-KR" altLang="en-US" sz="2800" dirty="0"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  <a:p>
            <a:pPr marL="342900" indent="-342900"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AutoNum type="arabicPeriod"/>
              <a:defRPr/>
            </a:pPr>
            <a:endParaRPr lang="en-US" sz="2800" b="1" dirty="0">
              <a:solidFill>
                <a:srgbClr val="F39800"/>
              </a:solidFill>
              <a:latin typeface="Times New Roman"/>
              <a:ea typeface="맑은 고딕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961260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IV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 dirty="0">
                <a:latin typeface="Times New Roman"/>
                <a:ea typeface="맑은 고딕"/>
                <a:cs typeface="Times New Roman"/>
              </a:rPr>
              <a:t>데이터셋 구성</a:t>
            </a: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207687" y="4994621"/>
            <a:ext cx="8671197" cy="1209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  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주최측에서 제공한  </a:t>
            </a:r>
            <a:r>
              <a:rPr lang="en-US" altLang="ko-KR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“H&amp;E 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유전체 이미지와 </a:t>
            </a:r>
            <a:r>
              <a:rPr lang="ko-KR" altLang="en-US" sz="1600" b="1" dirty="0" err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이미제의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유전체 </a:t>
            </a:r>
            <a:r>
              <a:rPr lang="ko-KR" altLang="en-US" sz="1600" b="1" dirty="0" err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발현량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정보</a:t>
            </a:r>
            <a:r>
              <a:rPr lang="en-US" altLang="ko-KR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CSV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”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다양한 </a:t>
            </a: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H&amp;E 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유전체 이미지가 </a:t>
            </a:r>
            <a:r>
              <a:rPr lang="ko-KR" altLang="en-US" sz="1600" dirty="0" err="1">
                <a:latin typeface="Times New Roman"/>
                <a:ea typeface="맑은 고딕"/>
                <a:cs typeface="Times New Roman"/>
              </a:rPr>
              <a:t>제공되어짐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총 </a:t>
            </a: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5593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개의 유전체 이미지와 </a:t>
            </a: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1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개의 이미지당 </a:t>
            </a: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3469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개의 유전체 </a:t>
            </a:r>
            <a:r>
              <a:rPr lang="en-US" altLang="ko-KR" sz="1600" dirty="0">
                <a:latin typeface="Times New Roman"/>
                <a:ea typeface="맑은 고딕"/>
                <a:cs typeface="Times New Roman"/>
              </a:rPr>
              <a:t>feature</a:t>
            </a:r>
            <a:r>
              <a:rPr lang="ko-KR" altLang="en-US" sz="1600" dirty="0">
                <a:latin typeface="Times New Roman"/>
                <a:ea typeface="맑은 고딕"/>
                <a:cs typeface="Times New Roman"/>
              </a:rPr>
              <a:t>가 존재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19838A-9CBE-CAD6-140F-5B397CB5F1AB}"/>
              </a:ext>
            </a:extLst>
          </p:cNvPr>
          <p:cNvGrpSpPr/>
          <p:nvPr/>
        </p:nvGrpSpPr>
        <p:grpSpPr>
          <a:xfrm>
            <a:off x="457397" y="690387"/>
            <a:ext cx="7819338" cy="1148193"/>
            <a:chOff x="378440" y="1290511"/>
            <a:chExt cx="8237963" cy="1552849"/>
          </a:xfrm>
        </p:grpSpPr>
        <p:pic>
          <p:nvPicPr>
            <p:cNvPr id="3" name="그림 2" descr="패브릭이(가) 표시된 사진&#10;&#10;자동 생성된 설명">
              <a:extLst>
                <a:ext uri="{FF2B5EF4-FFF2-40B4-BE49-F238E27FC236}">
                  <a16:creationId xmlns:a16="http://schemas.microsoft.com/office/drawing/2014/main" id="{8353FECC-27D3-DEB9-BFD5-6E92A23EC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440" y="1297257"/>
              <a:ext cx="1531070" cy="1546103"/>
            </a:xfrm>
            <a:prstGeom prst="rect">
              <a:avLst/>
            </a:prstGeom>
          </p:spPr>
        </p:pic>
        <p:pic>
          <p:nvPicPr>
            <p:cNvPr id="12" name="그림 11" descr="패브릭, 의류, 패턴이(가) 표시된 사진&#10;&#10;자동 생성된 설명">
              <a:extLst>
                <a:ext uri="{FF2B5EF4-FFF2-40B4-BE49-F238E27FC236}">
                  <a16:creationId xmlns:a16="http://schemas.microsoft.com/office/drawing/2014/main" id="{010AB2B7-3D69-D114-60AE-7182CA580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844" y="1297257"/>
              <a:ext cx="1531070" cy="1546103"/>
            </a:xfrm>
            <a:prstGeom prst="rect">
              <a:avLst/>
            </a:prstGeom>
          </p:spPr>
        </p:pic>
        <p:pic>
          <p:nvPicPr>
            <p:cNvPr id="17" name="그림 16" descr="암초이(가) 표시된 사진&#10;&#10;자동 생성된 설명">
              <a:extLst>
                <a:ext uri="{FF2B5EF4-FFF2-40B4-BE49-F238E27FC236}">
                  <a16:creationId xmlns:a16="http://schemas.microsoft.com/office/drawing/2014/main" id="{04D5089E-4C81-AA12-FDA2-59B70CF4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4494" y="1297257"/>
              <a:ext cx="1571909" cy="1524997"/>
            </a:xfrm>
            <a:prstGeom prst="rect">
              <a:avLst/>
            </a:prstGeom>
          </p:spPr>
        </p:pic>
        <p:pic>
          <p:nvPicPr>
            <p:cNvPr id="19" name="그림 18" descr="패브릭, 몰드이(가) 표시된 사진&#10;&#10;자동 생성된 설명">
              <a:extLst>
                <a:ext uri="{FF2B5EF4-FFF2-40B4-BE49-F238E27FC236}">
                  <a16:creationId xmlns:a16="http://schemas.microsoft.com/office/drawing/2014/main" id="{916BACAD-4092-52AB-1A95-0BC1E2584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1467" y="1290511"/>
              <a:ext cx="1531070" cy="1546103"/>
            </a:xfrm>
            <a:prstGeom prst="rect">
              <a:avLst/>
            </a:prstGeom>
          </p:spPr>
        </p:pic>
        <p:pic>
          <p:nvPicPr>
            <p:cNvPr id="21" name="그림 20" descr="의류, 패브릭, 예술이(가) 표시된 사진&#10;&#10;자동 생성된 설명">
              <a:extLst>
                <a:ext uri="{FF2B5EF4-FFF2-40B4-BE49-F238E27FC236}">
                  <a16:creationId xmlns:a16="http://schemas.microsoft.com/office/drawing/2014/main" id="{B86246AC-35FB-8EEC-22F7-AAE36F027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090" y="1290643"/>
              <a:ext cx="1517578" cy="1532479"/>
            </a:xfrm>
            <a:prstGeom prst="rect">
              <a:avLst/>
            </a:prstGeom>
          </p:spPr>
        </p:pic>
      </p:grpSp>
      <p:pic>
        <p:nvPicPr>
          <p:cNvPr id="25" name="그림 2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6ADF1A5-D0DB-F129-79A3-D2E44E9AC0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64" y="1982867"/>
            <a:ext cx="8175442" cy="2782588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2B5C0E3-CD03-CF86-A2EC-A66228022CEE}"/>
              </a:ext>
            </a:extLst>
          </p:cNvPr>
          <p:cNvCxnSpPr>
            <a:cxnSpLocks/>
          </p:cNvCxnSpPr>
          <p:nvPr/>
        </p:nvCxnSpPr>
        <p:spPr>
          <a:xfrm>
            <a:off x="180703" y="4900353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80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90987" y="6517712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3" name="그림 2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E6999675-B240-A8EA-72B1-210A23761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0132"/>
            <a:ext cx="5189259" cy="4081806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A7AA67C2-82DC-00BE-2528-90DB91647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25" y="1304728"/>
            <a:ext cx="4234785" cy="337219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83C96E-8FA4-4943-9C99-75A9C7FE1B35}"/>
              </a:ext>
            </a:extLst>
          </p:cNvPr>
          <p:cNvSpPr txBox="1"/>
          <p:nvPr/>
        </p:nvSpPr>
        <p:spPr>
          <a:xfrm>
            <a:off x="236401" y="5157990"/>
            <a:ext cx="8671197" cy="12094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발현 정보를 </a:t>
            </a:r>
            <a:r>
              <a:rPr lang="ko-KR" altLang="en-US" sz="1600" b="1" dirty="0" err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추출할수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있는 정보량의 원천 </a:t>
            </a:r>
            <a:r>
              <a:rPr lang="en-US" altLang="ko-KR" sz="1600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=&gt;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이미지 데이터 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이기때문에 </a:t>
            </a:r>
            <a:endParaRPr lang="en-US" altLang="ko-KR" sz="1600" b="1" dirty="0"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서로 다른 </a:t>
            </a:r>
            <a:r>
              <a:rPr lang="ko-KR" altLang="en-US" sz="1600" b="1" dirty="0" err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발현제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이미지로부터 발현정보 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feature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를 잘 </a:t>
            </a:r>
            <a:r>
              <a:rPr lang="ko-KR" altLang="en-US" sz="1600" b="1" dirty="0" err="1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뽑아내는게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 우선이라고 생각함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기존의 </a:t>
            </a:r>
            <a:r>
              <a:rPr lang="ko-KR" altLang="en-US" sz="1600" b="1" dirty="0" err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논문들에서는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보통 </a:t>
            </a:r>
            <a:r>
              <a:rPr lang="en-US" altLang="ko-KR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resnet50</a:t>
            </a:r>
            <a:r>
              <a:rPr lang="ko-KR" altLang="en-US" sz="1600" b="1" dirty="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을 특징 추출기로 사용함</a:t>
            </a:r>
            <a:r>
              <a:rPr lang="ko-KR" altLang="en-US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을 논문 분석을 통해 확인</a:t>
            </a:r>
            <a:r>
              <a:rPr lang="en-US" altLang="ko-KR" sz="1600" b="1" dirty="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.</a:t>
            </a:r>
            <a:endParaRPr lang="en-US" altLang="ko-KR" sz="1600" dirty="0"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B93D5-AF8F-F905-050F-1AB33479846E}"/>
              </a:ext>
            </a:extLst>
          </p:cNvPr>
          <p:cNvSpPr txBox="1"/>
          <p:nvPr/>
        </p:nvSpPr>
        <p:spPr>
          <a:xfrm>
            <a:off x="476250" y="175492"/>
            <a:ext cx="503714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모델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특징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추출기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 선정 과정</a:t>
            </a: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27C3381-BACD-2A87-9F75-E617306899AF}"/>
              </a:ext>
            </a:extLst>
          </p:cNvPr>
          <p:cNvCxnSpPr>
            <a:cxnSpLocks/>
          </p:cNvCxnSpPr>
          <p:nvPr/>
        </p:nvCxnSpPr>
        <p:spPr>
          <a:xfrm>
            <a:off x="180703" y="5070035"/>
            <a:ext cx="8558373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98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594C5-4F80-FB8E-E0BC-EF496894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FCB1251-7A2A-3009-EEC9-00E30DF3E869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8D7C43-59C2-48C5-55E8-CFF623A68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9838" y="6488699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97C519-C6AC-3A0F-71F9-37979F4374F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0818AB-E255-8744-3071-2ED67B8300CD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ED25FD-C1D6-A7DE-4CED-0B422EC64A9E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40170A10-33FB-F30A-76FB-72F0545E3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AA58764-6925-FFBC-8530-E8A0CEA69BD9}"/>
              </a:ext>
            </a:extLst>
          </p:cNvPr>
          <p:cNvSpPr txBox="1"/>
          <p:nvPr/>
        </p:nvSpPr>
        <p:spPr>
          <a:xfrm>
            <a:off x="476250" y="175492"/>
            <a:ext cx="503714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dirty="0">
                <a:latin typeface="Times New Roman"/>
                <a:ea typeface="맑은 고딕"/>
                <a:cs typeface="Times New Roman"/>
              </a:rPr>
              <a:t>V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모델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(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특징 </a:t>
            </a:r>
            <a:r>
              <a:rPr kumimoji="0" lang="ko-KR" alt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추출기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)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 선정 과정</a:t>
            </a:r>
            <a:endParaRPr lang="en-US" sz="2800" dirty="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3D8F19-8D3B-64DB-8DB0-307956B85A8A}"/>
              </a:ext>
            </a:extLst>
          </p:cNvPr>
          <p:cNvSpPr txBox="1"/>
          <p:nvPr/>
        </p:nvSpPr>
        <p:spPr>
          <a:xfrm>
            <a:off x="356041" y="879277"/>
            <a:ext cx="8671197" cy="3613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 dirty="0">
                <a:latin typeface="Times New Roman"/>
                <a:ea typeface="맑은 고딕"/>
                <a:cs typeface="Times New Roman"/>
              </a:rPr>
              <a:t>Torch vision 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라이브러리에서 제공하는 </a:t>
            </a:r>
            <a:r>
              <a:rPr lang="en-US" altLang="ko-KR" sz="1600" b="1" dirty="0" err="1">
                <a:latin typeface="Times New Roman"/>
                <a:ea typeface="맑은 고딕"/>
                <a:cs typeface="Times New Roman"/>
              </a:rPr>
              <a:t>cnn</a:t>
            </a:r>
            <a:r>
              <a:rPr lang="ko-KR" altLang="en-US" sz="1600" b="1" dirty="0">
                <a:latin typeface="Times New Roman"/>
                <a:ea typeface="맑은 고딕"/>
                <a:cs typeface="Times New Roman"/>
              </a:rPr>
              <a:t>기반 다양한 모델들 기반으로 비교 실험 진행  </a:t>
            </a:r>
            <a:endParaRPr lang="en-US" altLang="ko-KR" sz="1600" b="1" dirty="0">
              <a:latin typeface="Times New Roman"/>
              <a:ea typeface="맑은 고딕"/>
              <a:cs typeface="Times New Roman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5624AC0-3EA6-E092-1DCD-742A6BC52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01" y="1279660"/>
            <a:ext cx="8426197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44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226</TotalTime>
  <Words>769</Words>
  <Application>Microsoft Office PowerPoint</Application>
  <PresentationFormat>화면 슬라이드 쇼(4:3)</PresentationFormat>
  <Paragraphs>137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Wingdings,Sans-Serif</vt:lpstr>
      <vt:lpstr>맑은 고딕</vt:lpstr>
      <vt:lpstr>Arial</vt:lpstr>
      <vt:lpstr>Calibri</vt:lpstr>
      <vt:lpstr>Calibri Light</vt:lpstr>
      <vt:lpstr>Roboto</vt:lpstr>
      <vt:lpstr>Times New Roman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KimWon Yeol</dc:creator>
  <cp:lastModifiedBy>sangwuk cho</cp:lastModifiedBy>
  <cp:revision>28</cp:revision>
  <cp:lastPrinted>2023-07-12T04:57:35Z</cp:lastPrinted>
  <dcterms:created xsi:type="dcterms:W3CDTF">2023-07-12T04:56:54Z</dcterms:created>
  <dcterms:modified xsi:type="dcterms:W3CDTF">2024-12-11T03:01:55Z</dcterms:modified>
</cp:coreProperties>
</file>